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8" r:id="rId4"/>
    <p:sldId id="267" r:id="rId5"/>
    <p:sldId id="271" r:id="rId6"/>
    <p:sldId id="272" r:id="rId7"/>
    <p:sldId id="273" r:id="rId8"/>
    <p:sldId id="274" r:id="rId9"/>
    <p:sldId id="277" r:id="rId10"/>
    <p:sldId id="275" r:id="rId11"/>
    <p:sldId id="276" r:id="rId12"/>
    <p:sldId id="269" r:id="rId13"/>
    <p:sldId id="270" r:id="rId14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100"/>
    <a:srgbClr val="C2C2C2"/>
    <a:srgbClr val="D2D2D2"/>
    <a:srgbClr val="E3E1E1"/>
    <a:srgbClr val="81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7" autoAdjust="0"/>
    <p:restoredTop sz="86433"/>
  </p:normalViewPr>
  <p:slideViewPr>
    <p:cSldViewPr snapToGrid="0" snapToObjects="1" showGuides="1">
      <p:cViewPr varScale="1">
        <p:scale>
          <a:sx n="152" d="100"/>
          <a:sy n="152" d="100"/>
        </p:scale>
        <p:origin x="180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3736-8DD5-3B43-B536-FB33FE5D2FB6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BF70-B78B-ED49-9D2D-4C39D288CF6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558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76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434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U_Whit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7CC7-C518-2744-AE0D-462C07461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693B9-6AA9-3848-98BE-636D099812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4267"/>
            <a:ext cx="9144000" cy="1655762"/>
          </a:xfrm>
        </p:spPr>
        <p:txBody>
          <a:bodyPr/>
          <a:lstStyle>
            <a:lvl1pPr marL="0" indent="0" algn="ctr">
              <a:buNone/>
              <a:defRPr sz="18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HERE TO CHANGE SUBHEADING</a:t>
            </a:r>
          </a:p>
        </p:txBody>
      </p:sp>
    </p:spTree>
    <p:extLst>
      <p:ext uri="{BB962C8B-B14F-4D97-AF65-F5344CB8AC3E}">
        <p14:creationId xmlns:p14="http://schemas.microsoft.com/office/powerpoint/2010/main" val="386117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White_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2D5DCA-C7EF-D847-BF31-7756142E39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2265681"/>
            <a:ext cx="9144000" cy="31089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/>
              <a:t>Click on the icon to add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B7CC7-C518-2744-AE0D-462C07461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1963"/>
            <a:ext cx="9144000" cy="1417637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693B9-6AA9-3848-98BE-636D099812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760722"/>
            <a:ext cx="9144000" cy="259080"/>
          </a:xfrm>
        </p:spPr>
        <p:txBody>
          <a:bodyPr>
            <a:noAutofit/>
          </a:bodyPr>
          <a:lstStyle>
            <a:lvl1pPr marL="0" indent="0" algn="ctr">
              <a:buNone/>
              <a:defRPr sz="1500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CLICK HERE TO CHANGE SUBHEADING</a:t>
            </a:r>
          </a:p>
        </p:txBody>
      </p:sp>
    </p:spTree>
    <p:extLst>
      <p:ext uri="{BB962C8B-B14F-4D97-AF65-F5344CB8AC3E}">
        <p14:creationId xmlns:p14="http://schemas.microsoft.com/office/powerpoint/2010/main" val="52187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White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3C56-2D27-904E-B863-86215E420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8852852" cy="445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E3859-1AB0-1842-A6D1-C215EC618BF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778001"/>
            <a:ext cx="3596640" cy="40830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Click in the icon to add an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0CE97-22F3-D54E-97F1-698A9CC7BC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85939"/>
            <a:ext cx="4900612" cy="4083050"/>
          </a:xfrm>
        </p:spPr>
        <p:txBody>
          <a:bodyPr/>
          <a:lstStyle>
            <a:lvl1pPr marL="0" indent="0">
              <a:buNone/>
              <a:defRPr sz="17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Click here to add text</a:t>
            </a:r>
            <a:endParaRPr lang="en-GB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E5A254E-C537-4177-814F-A91D01E1ADB3}"/>
              </a:ext>
            </a:extLst>
          </p:cNvPr>
          <p:cNvSpPr txBox="1"/>
          <p:nvPr userDrawn="1"/>
        </p:nvSpPr>
        <p:spPr>
          <a:xfrm>
            <a:off x="4221908" y="6252746"/>
            <a:ext cx="2188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latin typeface="Abadi" panose="020B0604020104020204" pitchFamily="34" charset="0"/>
              </a:rPr>
              <a:t>Innovation </a:t>
            </a:r>
            <a:r>
              <a:rPr lang="sv-SE" sz="1200" dirty="0" err="1">
                <a:latin typeface="Abadi" panose="020B0604020104020204" pitchFamily="34" charset="0"/>
              </a:rPr>
              <a:t>Hive</a:t>
            </a:r>
            <a:r>
              <a:rPr lang="sv-SE" sz="1200" dirty="0">
                <a:latin typeface="Abadi" panose="020B0604020104020204" pitchFamily="34" charset="0"/>
              </a:rPr>
              <a:t> 2023-10-17  </a:t>
            </a:r>
          </a:p>
        </p:txBody>
      </p:sp>
    </p:spTree>
    <p:extLst>
      <p:ext uri="{BB962C8B-B14F-4D97-AF65-F5344CB8AC3E}">
        <p14:creationId xmlns:p14="http://schemas.microsoft.com/office/powerpoint/2010/main" val="190696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white_text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D0E896C-B616-284C-8503-5E9C1C31C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8852852" cy="445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0139FF6-A53E-FE44-979A-D0660354337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9788" y="1785938"/>
            <a:ext cx="8853487" cy="4084637"/>
          </a:xfrm>
        </p:spPr>
        <p:txBody>
          <a:bodyPr/>
          <a:lstStyle/>
          <a:p>
            <a:pPr lvl="0"/>
            <a:r>
              <a:rPr lang="sv-SE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25766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White_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E3859-1AB0-1842-A6D1-C215EC618BF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Click on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73341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8">
            <a:extLst>
              <a:ext uri="{FF2B5EF4-FFF2-40B4-BE49-F238E27FC236}">
                <a16:creationId xmlns:a16="http://schemas.microsoft.com/office/drawing/2014/main" id="{FE0BBA05-D59A-5B4F-8075-7C06E6BD2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3494" y="0"/>
            <a:ext cx="2268506" cy="251615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CFECD-146F-0548-9477-8E29FF56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3B5D4-0A8F-2C48-8AF0-A81A2EDA2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Click here to add 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B212250-8F3F-88F7-592F-66B2035B41E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736580" y="5456555"/>
            <a:ext cx="103632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4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65" r:id="rId4"/>
    <p:sldLayoutId id="214748366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kern="1200" spc="300">
          <a:solidFill>
            <a:schemeClr val="tx2">
              <a:alpha val="7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8181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8181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181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181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exjobb@it.uu.se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ingela.nystrom@it.uu.se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ingela.nystrom@it.uu.s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6D2BE-6705-4927-81F4-CC557624A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64" y="684199"/>
            <a:ext cx="10884070" cy="417222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FE5D5B-F3C7-4B18-B2A8-8DFAEFA07A01}"/>
              </a:ext>
            </a:extLst>
          </p:cNvPr>
          <p:cNvSpPr/>
          <p:nvPr/>
        </p:nvSpPr>
        <p:spPr>
          <a:xfrm>
            <a:off x="1676399" y="4217835"/>
            <a:ext cx="8839200" cy="1422810"/>
          </a:xfrm>
          <a:prstGeom prst="roundRect">
            <a:avLst/>
          </a:prstGeom>
          <a:solidFill>
            <a:schemeClr val="bg2">
              <a:lumMod val="25000"/>
              <a:alpha val="85882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8A2FE8-D4E2-89C1-149A-3603A7076295}"/>
              </a:ext>
            </a:extLst>
          </p:cNvPr>
          <p:cNvSpPr txBox="1">
            <a:spLocks/>
          </p:cNvSpPr>
          <p:nvPr/>
        </p:nvSpPr>
        <p:spPr>
          <a:xfrm>
            <a:off x="1676399" y="4400085"/>
            <a:ext cx="8839200" cy="656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spc="300">
                <a:solidFill>
                  <a:schemeClr val="tx2">
                    <a:alpha val="7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 err="1">
                <a:solidFill>
                  <a:srgbClr val="FFFFFF"/>
                </a:solidFill>
              </a:rPr>
              <a:t>Exjobbarna</a:t>
            </a:r>
            <a:r>
              <a:rPr lang="sv-SE" sz="4000" b="1" dirty="0">
                <a:solidFill>
                  <a:srgbClr val="FFFFFF"/>
                </a:solidFill>
              </a:rPr>
              <a:t> är vår framtid!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AFB9CE5-8741-19B9-3C55-3BEB5755609A}"/>
              </a:ext>
            </a:extLst>
          </p:cNvPr>
          <p:cNvSpPr txBox="1">
            <a:spLocks/>
          </p:cNvSpPr>
          <p:nvPr/>
        </p:nvSpPr>
        <p:spPr>
          <a:xfrm>
            <a:off x="1676399" y="4855118"/>
            <a:ext cx="8839200" cy="656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dirty="0"/>
          </a:p>
          <a:p>
            <a:r>
              <a:rPr lang="sv-SE" sz="4000" b="1" dirty="0">
                <a:solidFill>
                  <a:srgbClr val="FFFFFF">
                    <a:alpha val="70000"/>
                  </a:srgbClr>
                </a:solidFill>
              </a:rPr>
              <a:t>Medtech4Health Innovation </a:t>
            </a:r>
            <a:r>
              <a:rPr lang="sv-SE" sz="4000" b="1" dirty="0" err="1">
                <a:solidFill>
                  <a:srgbClr val="FFFFFF">
                    <a:alpha val="70000"/>
                  </a:srgbClr>
                </a:solidFill>
              </a:rPr>
              <a:t>Hive</a:t>
            </a:r>
            <a:r>
              <a:rPr lang="sv-SE" sz="4000" b="1" dirty="0">
                <a:solidFill>
                  <a:srgbClr val="FFFFFF">
                    <a:alpha val="70000"/>
                  </a:srgbClr>
                </a:solidFill>
              </a:rPr>
              <a:t> 17 oktober 2023</a:t>
            </a:r>
          </a:p>
        </p:txBody>
      </p:sp>
    </p:spTree>
    <p:extLst>
      <p:ext uri="{BB962C8B-B14F-4D97-AF65-F5344CB8AC3E}">
        <p14:creationId xmlns:p14="http://schemas.microsoft.com/office/powerpoint/2010/main" val="261428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2ED3C0-9838-4284-95CC-E4414EC2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Propose</a:t>
            </a:r>
            <a:r>
              <a:rPr lang="sv-SE" dirty="0"/>
              <a:t> </a:t>
            </a:r>
            <a:r>
              <a:rPr lang="sv-SE" dirty="0" err="1"/>
              <a:t>thesis</a:t>
            </a:r>
            <a:r>
              <a:rPr lang="sv-SE" dirty="0"/>
              <a:t> </a:t>
            </a:r>
            <a:r>
              <a:rPr lang="sv-SE" dirty="0" err="1"/>
              <a:t>projects</a:t>
            </a:r>
            <a:r>
              <a:rPr lang="sv-SE" dirty="0"/>
              <a:t> NOW!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C63FC5-CBFC-416A-B30B-C8F1E4149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0856" y="2077931"/>
            <a:ext cx="7145766" cy="479403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Do </a:t>
            </a:r>
            <a:r>
              <a:rPr lang="sv-SE" sz="1800" dirty="0" err="1"/>
              <a:t>you</a:t>
            </a:r>
            <a:r>
              <a:rPr lang="sv-SE" sz="1800" dirty="0"/>
              <a:t> </a:t>
            </a:r>
            <a:r>
              <a:rPr lang="sv-SE" sz="1800" dirty="0" err="1"/>
              <a:t>have</a:t>
            </a:r>
            <a:r>
              <a:rPr lang="sv-SE" sz="1800" dirty="0"/>
              <a:t> a problem </a:t>
            </a:r>
            <a:r>
              <a:rPr lang="sv-SE" sz="1800" dirty="0" err="1"/>
              <a:t>that</a:t>
            </a:r>
            <a:r>
              <a:rPr lang="sv-SE" sz="1800" dirty="0"/>
              <a:t> </a:t>
            </a:r>
            <a:r>
              <a:rPr lang="sv-SE" sz="1800" dirty="0" err="1"/>
              <a:t>needs</a:t>
            </a:r>
            <a:r>
              <a:rPr lang="sv-SE" sz="1800" dirty="0"/>
              <a:t> to be </a:t>
            </a:r>
            <a:r>
              <a:rPr lang="sv-SE" sz="1800" dirty="0" err="1"/>
              <a:t>investigated</a:t>
            </a:r>
            <a:r>
              <a:rPr lang="sv-SE" sz="1800" dirty="0"/>
              <a:t> </a:t>
            </a:r>
            <a:r>
              <a:rPr lang="sv-SE" sz="1800" dirty="0" err="1"/>
              <a:t>but</a:t>
            </a:r>
            <a:r>
              <a:rPr lang="sv-SE" sz="1800" dirty="0"/>
              <a:t>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employees</a:t>
            </a:r>
            <a:r>
              <a:rPr lang="sv-SE" sz="1800" dirty="0"/>
              <a:t> do not </a:t>
            </a:r>
            <a:r>
              <a:rPr lang="sv-SE" sz="1800" dirty="0" err="1"/>
              <a:t>have</a:t>
            </a:r>
            <a:r>
              <a:rPr lang="sv-SE" sz="1800" dirty="0"/>
              <a:t> the </a:t>
            </a:r>
            <a:r>
              <a:rPr lang="sv-SE" sz="1800" dirty="0" err="1"/>
              <a:t>time</a:t>
            </a:r>
            <a:r>
              <a:rPr lang="sv-SE" sz="1800" dirty="0"/>
              <a:t> do it or the </a:t>
            </a:r>
            <a:r>
              <a:rPr lang="sv-SE" sz="1800" dirty="0" err="1"/>
              <a:t>skill</a:t>
            </a:r>
            <a:r>
              <a:rPr lang="sv-SE" sz="1800" dirty="0"/>
              <a:t> set to </a:t>
            </a:r>
            <a:r>
              <a:rPr lang="sv-SE" sz="1800" dirty="0" err="1"/>
              <a:t>comply</a:t>
            </a:r>
            <a:r>
              <a:rPr lang="sv-SE" sz="1800" dirty="0"/>
              <a:t>?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i="1" dirty="0" err="1"/>
              <a:t>Exjobbare</a:t>
            </a:r>
            <a:r>
              <a:rPr lang="sv-SE" sz="1800" i="1" dirty="0"/>
              <a:t> </a:t>
            </a:r>
            <a:r>
              <a:rPr lang="sv-SE" sz="1800" i="1" dirty="0" err="1"/>
              <a:t>can</a:t>
            </a:r>
            <a:r>
              <a:rPr lang="sv-SE" sz="1800" i="1" dirty="0"/>
              <a:t> be </a:t>
            </a:r>
            <a:r>
              <a:rPr lang="sv-SE" sz="1800" i="1" dirty="0" err="1"/>
              <a:t>your</a:t>
            </a:r>
            <a:r>
              <a:rPr lang="sv-SE" sz="1800" i="1" dirty="0"/>
              <a:t> solution </a:t>
            </a:r>
            <a:r>
              <a:rPr lang="sv-SE" sz="1800" i="1" dirty="0" err="1"/>
              <a:t>with</a:t>
            </a:r>
            <a:r>
              <a:rPr lang="sv-SE" sz="1800" i="1" dirty="0"/>
              <a:t> new and recent </a:t>
            </a:r>
            <a:r>
              <a:rPr lang="sv-SE" sz="1800" i="1" dirty="0" err="1"/>
              <a:t>courses</a:t>
            </a:r>
            <a:r>
              <a:rPr lang="sv-SE" sz="1800" i="1" dirty="0"/>
              <a:t> </a:t>
            </a:r>
            <a:r>
              <a:rPr lang="sv-SE" sz="1800" i="1" dirty="0" err="1"/>
              <a:t>studied</a:t>
            </a:r>
            <a:r>
              <a:rPr lang="sv-SE" sz="1800" i="1" dirty="0"/>
              <a:t>!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800" i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Are </a:t>
            </a:r>
            <a:r>
              <a:rPr lang="sv-SE" sz="1800" dirty="0" err="1"/>
              <a:t>you</a:t>
            </a:r>
            <a:r>
              <a:rPr lang="sv-SE" sz="1800" dirty="0"/>
              <a:t> </a:t>
            </a:r>
            <a:r>
              <a:rPr lang="sv-SE" sz="1800" dirty="0" err="1"/>
              <a:t>having</a:t>
            </a:r>
            <a:r>
              <a:rPr lang="sv-SE" sz="1800" dirty="0"/>
              <a:t> plans to </a:t>
            </a:r>
            <a:r>
              <a:rPr lang="sv-SE" sz="1800" dirty="0" err="1"/>
              <a:t>recruit</a:t>
            </a:r>
            <a:r>
              <a:rPr lang="sv-SE" sz="1800" dirty="0"/>
              <a:t> from the </a:t>
            </a:r>
            <a:r>
              <a:rPr lang="sv-SE" sz="1800" dirty="0" err="1"/>
              <a:t>younger</a:t>
            </a:r>
            <a:r>
              <a:rPr lang="sv-SE" sz="1800" dirty="0"/>
              <a:t> generation?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i="1" dirty="0" err="1"/>
              <a:t>Exjobbare</a:t>
            </a:r>
            <a:r>
              <a:rPr lang="sv-SE" sz="1800" i="1" dirty="0"/>
              <a:t> </a:t>
            </a:r>
            <a:r>
              <a:rPr lang="sv-SE" sz="1800" i="1" dirty="0" err="1"/>
              <a:t>can</a:t>
            </a:r>
            <a:r>
              <a:rPr lang="sv-SE" sz="1800" i="1" dirty="0"/>
              <a:t> be </a:t>
            </a:r>
            <a:r>
              <a:rPr lang="sv-SE" sz="1800" i="1" dirty="0" err="1"/>
              <a:t>your</a:t>
            </a:r>
            <a:r>
              <a:rPr lang="sv-SE" sz="1800" i="1" dirty="0"/>
              <a:t> solution to </a:t>
            </a:r>
            <a:r>
              <a:rPr lang="sv-SE" sz="1800" i="1" dirty="0" err="1"/>
              <a:t>find</a:t>
            </a:r>
            <a:r>
              <a:rPr lang="sv-SE" sz="1800" i="1" dirty="0"/>
              <a:t> a </a:t>
            </a:r>
            <a:r>
              <a:rPr lang="sv-SE" sz="1800" i="1" dirty="0" err="1"/>
              <a:t>good</a:t>
            </a:r>
            <a:r>
              <a:rPr lang="sv-SE" sz="1800" i="1" dirty="0"/>
              <a:t> </a:t>
            </a:r>
            <a:r>
              <a:rPr lang="sv-SE" sz="1800" i="1" dirty="0" err="1"/>
              <a:t>recruit</a:t>
            </a:r>
            <a:r>
              <a:rPr lang="sv-SE" sz="1800" i="1" dirty="0"/>
              <a:t>!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800" i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If </a:t>
            </a:r>
            <a:r>
              <a:rPr lang="sv-SE" sz="1800" dirty="0" err="1"/>
              <a:t>you</a:t>
            </a:r>
            <a:r>
              <a:rPr lang="sv-SE" sz="1800" dirty="0"/>
              <a:t> </a:t>
            </a:r>
            <a:r>
              <a:rPr lang="sv-SE" sz="1800" dirty="0" err="1"/>
              <a:t>wish</a:t>
            </a:r>
            <a:r>
              <a:rPr lang="sv-SE" sz="1800" dirty="0"/>
              <a:t> to </a:t>
            </a:r>
            <a:r>
              <a:rPr lang="sv-SE" sz="1800" dirty="0" err="1"/>
              <a:t>find</a:t>
            </a:r>
            <a:r>
              <a:rPr lang="sv-SE" sz="1800" dirty="0"/>
              <a:t> students </a:t>
            </a:r>
            <a:r>
              <a:rPr lang="sv-SE" sz="1800" dirty="0" err="1"/>
              <a:t>with</a:t>
            </a:r>
            <a:r>
              <a:rPr lang="sv-SE" sz="1800" dirty="0"/>
              <a:t> strong </a:t>
            </a:r>
            <a:r>
              <a:rPr lang="sv-SE" sz="1800" dirty="0" err="1"/>
              <a:t>background</a:t>
            </a:r>
            <a:r>
              <a:rPr lang="sv-SE" sz="1800" dirty="0"/>
              <a:t> in IT, </a:t>
            </a:r>
            <a:br>
              <a:rPr lang="sv-SE" sz="1800" dirty="0"/>
            </a:br>
            <a:r>
              <a:rPr lang="sv-SE" sz="1800" dirty="0" err="1"/>
              <a:t>then</a:t>
            </a:r>
            <a:r>
              <a:rPr lang="sv-SE" sz="1800" dirty="0"/>
              <a:t> </a:t>
            </a:r>
            <a:r>
              <a:rPr lang="sv-SE" sz="1800" dirty="0" err="1"/>
              <a:t>submit</a:t>
            </a:r>
            <a:r>
              <a:rPr lang="sv-SE" sz="1800" dirty="0"/>
              <a:t> </a:t>
            </a:r>
            <a:r>
              <a:rPr lang="sv-SE" sz="1800" dirty="0" err="1"/>
              <a:t>project</a:t>
            </a:r>
            <a:r>
              <a:rPr lang="sv-SE" sz="1800" dirty="0"/>
              <a:t> </a:t>
            </a:r>
            <a:r>
              <a:rPr lang="sv-SE" sz="1800" dirty="0" err="1"/>
              <a:t>proposals</a:t>
            </a:r>
            <a:r>
              <a:rPr lang="sv-SE" sz="1800" dirty="0"/>
              <a:t> to </a:t>
            </a:r>
            <a:r>
              <a:rPr lang="sv-SE" sz="1800" dirty="0">
                <a:hlinkClick r:id="rId2"/>
              </a:rPr>
              <a:t>exjobb@it.uu.se</a:t>
            </a:r>
            <a:r>
              <a:rPr lang="sv-SE" sz="1800" dirty="0"/>
              <a:t> to </a:t>
            </a:r>
            <a:r>
              <a:rPr lang="sv-SE" sz="1800" dirty="0" err="1"/>
              <a:t>reach</a:t>
            </a:r>
            <a:r>
              <a:rPr lang="sv-SE" sz="1800" dirty="0"/>
              <a:t>  </a:t>
            </a:r>
            <a:r>
              <a:rPr lang="sv-SE" sz="1800" i="1" dirty="0"/>
              <a:t>Exjobbskoordinator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Most students </a:t>
            </a:r>
            <a:r>
              <a:rPr lang="sv-SE" sz="1800" dirty="0" err="1"/>
              <a:t>wish</a:t>
            </a:r>
            <a:r>
              <a:rPr lang="sv-SE" sz="1800" dirty="0"/>
              <a:t> to </a:t>
            </a:r>
            <a:r>
              <a:rPr lang="sv-SE" sz="1800" dirty="0" err="1"/>
              <a:t>have</a:t>
            </a:r>
            <a:r>
              <a:rPr lang="sv-SE" sz="1800" dirty="0"/>
              <a:t> </a:t>
            </a:r>
            <a:r>
              <a:rPr lang="sv-SE" sz="1800" dirty="0" err="1"/>
              <a:t>their</a:t>
            </a:r>
            <a:r>
              <a:rPr lang="sv-SE" sz="1800" dirty="0"/>
              <a:t> exjobb </a:t>
            </a:r>
            <a:r>
              <a:rPr lang="sv-SE" sz="1800" dirty="0" err="1"/>
              <a:t>during</a:t>
            </a:r>
            <a:r>
              <a:rPr lang="sv-SE" sz="1800" dirty="0"/>
              <a:t> the Spring term, </a:t>
            </a:r>
            <a:br>
              <a:rPr lang="sv-SE" sz="1800" dirty="0"/>
            </a:br>
            <a:r>
              <a:rPr lang="sv-SE" sz="1800" dirty="0" err="1"/>
              <a:t>that</a:t>
            </a:r>
            <a:r>
              <a:rPr lang="sv-SE" sz="1800" dirty="0"/>
              <a:t> is, </a:t>
            </a:r>
            <a:r>
              <a:rPr lang="sv-SE" sz="1800" dirty="0" err="1"/>
              <a:t>starting</a:t>
            </a:r>
            <a:r>
              <a:rPr lang="sv-SE" sz="1800" dirty="0"/>
              <a:t> in mid-</a:t>
            </a:r>
            <a:r>
              <a:rPr lang="sv-SE" sz="1800" dirty="0" err="1"/>
              <a:t>January</a:t>
            </a:r>
            <a:r>
              <a:rPr lang="sv-SE" sz="1800" dirty="0"/>
              <a:t> and </a:t>
            </a:r>
            <a:r>
              <a:rPr lang="sv-SE" sz="1800" dirty="0" err="1"/>
              <a:t>finishing</a:t>
            </a:r>
            <a:r>
              <a:rPr lang="sv-SE" sz="1800" dirty="0"/>
              <a:t> in mid-June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800" i="1" dirty="0"/>
          </a:p>
        </p:txBody>
      </p:sp>
      <p:pic>
        <p:nvPicPr>
          <p:cNvPr id="5" name="Picture 4" descr="https://www.teknat.uu.se/digitalAssets/863/c_863504-l_3-k_image.jpg">
            <a:extLst>
              <a:ext uri="{FF2B5EF4-FFF2-40B4-BE49-F238E27FC236}">
                <a16:creationId xmlns:a16="http://schemas.microsoft.com/office/drawing/2014/main" id="{B7EBAA34-FB20-4349-87F0-ABE24A2F3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6" y="2071287"/>
            <a:ext cx="268605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7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5344AF-60F7-423C-93FF-91FA18DF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Win-win</a:t>
            </a:r>
            <a:r>
              <a:rPr lang="sv-SE" dirty="0"/>
              <a:t>!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10A40E-45BE-4422-9396-33C2DEAC6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604" y="2305209"/>
            <a:ext cx="4154834" cy="356377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2400" b="1" i="1" dirty="0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sv-SE" sz="2400" b="1" i="1" dirty="0" err="1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</a:t>
            </a:r>
            <a:r>
              <a:rPr lang="sv-SE" sz="2400" b="1" i="1" dirty="0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an </a:t>
            </a:r>
            <a:r>
              <a:rPr lang="sv-SE" sz="2400" b="1" i="1" dirty="0" err="1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exjobbare</a:t>
            </a:r>
            <a:r>
              <a:rPr lang="sv-SE" sz="2400" b="1" i="1" dirty="0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v-SE" sz="2400" b="1" i="1" dirty="0" err="1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sv-SE" sz="2400" b="1" i="1" dirty="0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b="1" i="1" dirty="0" err="1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</a:t>
            </a:r>
            <a:r>
              <a:rPr lang="sv-SE" sz="2400" b="1" i="1" dirty="0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not </a:t>
            </a:r>
            <a:r>
              <a:rPr lang="sv-SE" sz="2400" b="1" i="1" dirty="0" err="1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</a:t>
            </a:r>
            <a:r>
              <a:rPr lang="sv-SE" sz="2400" b="1" i="1" dirty="0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b="1" i="1" dirty="0" err="1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sv-SE" sz="2400" b="1" i="1" dirty="0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students </a:t>
            </a:r>
            <a:r>
              <a:rPr lang="sv-SE" sz="2400" b="1" i="1" dirty="0" err="1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</a:t>
            </a:r>
            <a:r>
              <a:rPr lang="sv-SE" sz="2400" b="1" i="1" dirty="0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b="1" i="1" dirty="0" err="1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sv-SE" sz="2400" b="1" i="1" dirty="0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b="1" i="1" dirty="0" err="1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sv-SE" sz="2400" b="1" i="1" dirty="0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b="1" i="1" dirty="0" err="1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</a:t>
            </a:r>
            <a:r>
              <a:rPr lang="sv-SE" sz="2400" b="1" i="1" dirty="0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b="1" i="1" dirty="0" err="1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sv-SE" sz="2400" b="1" i="1" dirty="0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b="1" i="1" dirty="0" err="1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thesis</a:t>
            </a:r>
            <a:r>
              <a:rPr lang="sv-SE" sz="2400" b="1" i="1" dirty="0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v-SE" sz="2400" b="1" i="1" dirty="0" err="1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</a:t>
            </a:r>
            <a:r>
              <a:rPr lang="sv-SE" sz="2400" b="1" i="1" dirty="0">
                <a:solidFill>
                  <a:srgbClr val="9901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sv-SE" sz="2400" b="1" i="1" dirty="0">
              <a:solidFill>
                <a:srgbClr val="990100">
                  <a:alpha val="7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Picture of a diploma">
            <a:extLst>
              <a:ext uri="{FF2B5EF4-FFF2-40B4-BE49-F238E27FC236}">
                <a16:creationId xmlns:a16="http://schemas.microsoft.com/office/drawing/2014/main" id="{CC4E5557-AEFB-4A4B-817F-856FCDBF08B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" b="1355"/>
          <a:stretch>
            <a:fillRect/>
          </a:stretch>
        </p:blipFill>
        <p:spPr bwMode="auto">
          <a:xfrm>
            <a:off x="6096000" y="1778000"/>
            <a:ext cx="3597275" cy="40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1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335AC1-480C-FF48-9F33-8244987F0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3143"/>
            <a:ext cx="9144000" cy="31811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3200" b="1" dirty="0"/>
              <a:t>Ingela Nyström</a:t>
            </a:r>
            <a:br>
              <a:rPr lang="en-GB" sz="3200" b="1" dirty="0"/>
            </a:br>
            <a:br>
              <a:rPr lang="en-GB" sz="3200" dirty="0"/>
            </a:br>
            <a:r>
              <a:rPr lang="en-GB" sz="2800" dirty="0"/>
              <a:t>Professor in Visualization</a:t>
            </a:r>
            <a:br>
              <a:rPr lang="en-GB" sz="2800" dirty="0"/>
            </a:br>
            <a:r>
              <a:rPr lang="en-GB" sz="2800" dirty="0"/>
              <a:t>Department of Information Technology</a:t>
            </a:r>
            <a:br>
              <a:rPr lang="en-GB" sz="2800" dirty="0"/>
            </a:br>
            <a:r>
              <a:rPr lang="en-GB" sz="2800" dirty="0"/>
              <a:t>Uppsala University </a:t>
            </a:r>
            <a:br>
              <a:rPr lang="en-GB" sz="2800" dirty="0"/>
            </a:br>
            <a:r>
              <a:rPr lang="en-GB" sz="2800" dirty="0">
                <a:hlinkClick r:id="rId2"/>
              </a:rPr>
              <a:t>ingela.nystrom@it.uu.se</a:t>
            </a:r>
            <a:r>
              <a:rPr lang="en-GB" sz="2800" dirty="0"/>
              <a:t> 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21D00AD-36C6-8445-A954-264D9BC02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0351"/>
            <a:ext cx="9144000" cy="1655762"/>
          </a:xfrm>
        </p:spPr>
        <p:txBody>
          <a:bodyPr/>
          <a:lstStyle/>
          <a:p>
            <a:r>
              <a:rPr lang="en-GB" dirty="0"/>
              <a:t>Board member of Medtech4Health</a:t>
            </a:r>
          </a:p>
          <a:p>
            <a:endParaRPr lang="en-GB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E146234-2AFC-4531-B7C8-3D0EF9B6EB55}"/>
              </a:ext>
            </a:extLst>
          </p:cNvPr>
          <p:cNvSpPr txBox="1"/>
          <p:nvPr/>
        </p:nvSpPr>
        <p:spPr>
          <a:xfrm>
            <a:off x="5193064" y="6252746"/>
            <a:ext cx="2188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latin typeface="Abadi" panose="020B0604020104020204" pitchFamily="34" charset="0"/>
              </a:rPr>
              <a:t>Innovation </a:t>
            </a:r>
            <a:r>
              <a:rPr lang="sv-SE" sz="1200" dirty="0" err="1">
                <a:latin typeface="Abadi" panose="020B0604020104020204" pitchFamily="34" charset="0"/>
              </a:rPr>
              <a:t>Hive</a:t>
            </a:r>
            <a:r>
              <a:rPr lang="sv-SE" sz="1200" dirty="0">
                <a:latin typeface="Abadi" panose="020B0604020104020204" pitchFamily="34" charset="0"/>
              </a:rPr>
              <a:t> 2023-10-17 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C3BB03-7373-4A20-9966-759516DA6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573016"/>
            <a:ext cx="120000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2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6D2BE-6705-4927-81F4-CC557624A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64" y="684199"/>
            <a:ext cx="10884070" cy="417222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FE5D5B-F3C7-4B18-B2A8-8DFAEFA07A01}"/>
              </a:ext>
            </a:extLst>
          </p:cNvPr>
          <p:cNvSpPr/>
          <p:nvPr/>
        </p:nvSpPr>
        <p:spPr>
          <a:xfrm>
            <a:off x="1676399" y="4217835"/>
            <a:ext cx="8839200" cy="1422810"/>
          </a:xfrm>
          <a:prstGeom prst="roundRect">
            <a:avLst/>
          </a:prstGeom>
          <a:solidFill>
            <a:schemeClr val="bg2">
              <a:lumMod val="25000"/>
              <a:alpha val="85882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8A2FE8-D4E2-89C1-149A-3603A7076295}"/>
              </a:ext>
            </a:extLst>
          </p:cNvPr>
          <p:cNvSpPr txBox="1">
            <a:spLocks/>
          </p:cNvSpPr>
          <p:nvPr/>
        </p:nvSpPr>
        <p:spPr>
          <a:xfrm>
            <a:off x="1676399" y="4400085"/>
            <a:ext cx="8839200" cy="656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spc="300">
                <a:solidFill>
                  <a:schemeClr val="tx2">
                    <a:alpha val="7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 err="1">
                <a:solidFill>
                  <a:srgbClr val="FFFFFF"/>
                </a:solidFill>
              </a:rPr>
              <a:t>Exjobbarna</a:t>
            </a:r>
            <a:r>
              <a:rPr lang="sv-SE" sz="4000" b="1" dirty="0">
                <a:solidFill>
                  <a:srgbClr val="FFFFFF"/>
                </a:solidFill>
              </a:rPr>
              <a:t> är vår framtid!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AFB9CE5-8741-19B9-3C55-3BEB5755609A}"/>
              </a:ext>
            </a:extLst>
          </p:cNvPr>
          <p:cNvSpPr txBox="1">
            <a:spLocks/>
          </p:cNvSpPr>
          <p:nvPr/>
        </p:nvSpPr>
        <p:spPr>
          <a:xfrm>
            <a:off x="1676399" y="4855118"/>
            <a:ext cx="8839200" cy="656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dirty="0"/>
          </a:p>
          <a:p>
            <a:r>
              <a:rPr lang="sv-SE" sz="4000" b="1" dirty="0">
                <a:solidFill>
                  <a:srgbClr val="FFFFFF">
                    <a:alpha val="70000"/>
                  </a:srgbClr>
                </a:solidFill>
              </a:rPr>
              <a:t>Medtech4Health Innovation </a:t>
            </a:r>
            <a:r>
              <a:rPr lang="sv-SE" sz="4000" b="1" dirty="0" err="1">
                <a:solidFill>
                  <a:srgbClr val="FFFFFF">
                    <a:alpha val="70000"/>
                  </a:srgbClr>
                </a:solidFill>
              </a:rPr>
              <a:t>Hive</a:t>
            </a:r>
            <a:r>
              <a:rPr lang="sv-SE" sz="4000" b="1" dirty="0">
                <a:solidFill>
                  <a:srgbClr val="FFFFFF">
                    <a:alpha val="70000"/>
                  </a:srgbClr>
                </a:solidFill>
              </a:rPr>
              <a:t> 17 oktober 2023</a:t>
            </a:r>
          </a:p>
        </p:txBody>
      </p:sp>
    </p:spTree>
    <p:extLst>
      <p:ext uri="{BB962C8B-B14F-4D97-AF65-F5344CB8AC3E}">
        <p14:creationId xmlns:p14="http://schemas.microsoft.com/office/powerpoint/2010/main" val="287066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335AC1-480C-FF48-9F33-8244987F0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3143"/>
            <a:ext cx="9144000" cy="31811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3200" b="1" dirty="0"/>
              <a:t>Ingela Nyström</a:t>
            </a:r>
            <a:br>
              <a:rPr lang="en-GB" sz="3200" b="1" dirty="0"/>
            </a:br>
            <a:br>
              <a:rPr lang="en-GB" sz="3200" dirty="0"/>
            </a:br>
            <a:r>
              <a:rPr lang="en-GB" sz="2800" dirty="0"/>
              <a:t>Professor in Visualization</a:t>
            </a:r>
            <a:br>
              <a:rPr lang="en-GB" sz="2800" dirty="0"/>
            </a:br>
            <a:r>
              <a:rPr lang="en-GB" sz="2800" dirty="0"/>
              <a:t>Department of Information Technology</a:t>
            </a:r>
            <a:br>
              <a:rPr lang="en-GB" sz="2800" dirty="0"/>
            </a:br>
            <a:r>
              <a:rPr lang="en-GB" sz="2800" dirty="0"/>
              <a:t>Uppsala University </a:t>
            </a:r>
            <a:br>
              <a:rPr lang="en-GB" sz="2800" dirty="0"/>
            </a:br>
            <a:r>
              <a:rPr lang="en-GB" sz="2800" dirty="0">
                <a:hlinkClick r:id="rId2"/>
              </a:rPr>
              <a:t>ingela.nystrom@it.uu.se</a:t>
            </a:r>
            <a:r>
              <a:rPr lang="en-GB" sz="2800" dirty="0"/>
              <a:t> 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21D00AD-36C6-8445-A954-264D9BC02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0351"/>
            <a:ext cx="9144000" cy="1655762"/>
          </a:xfrm>
        </p:spPr>
        <p:txBody>
          <a:bodyPr/>
          <a:lstStyle/>
          <a:p>
            <a:r>
              <a:rPr lang="en-GB" dirty="0"/>
              <a:t>Board member of Medtech4Health</a:t>
            </a:r>
          </a:p>
          <a:p>
            <a:endParaRPr lang="en-GB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E146234-2AFC-4531-B7C8-3D0EF9B6EB55}"/>
              </a:ext>
            </a:extLst>
          </p:cNvPr>
          <p:cNvSpPr txBox="1"/>
          <p:nvPr/>
        </p:nvSpPr>
        <p:spPr>
          <a:xfrm>
            <a:off x="5193064" y="6252746"/>
            <a:ext cx="2188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latin typeface="Abadi" panose="020B0604020104020204" pitchFamily="34" charset="0"/>
              </a:rPr>
              <a:t>Innovation </a:t>
            </a:r>
            <a:r>
              <a:rPr lang="sv-SE" sz="1200" dirty="0" err="1">
                <a:latin typeface="Abadi" panose="020B0604020104020204" pitchFamily="34" charset="0"/>
              </a:rPr>
              <a:t>Hive</a:t>
            </a:r>
            <a:r>
              <a:rPr lang="sv-SE" sz="1200" dirty="0">
                <a:latin typeface="Abadi" panose="020B0604020104020204" pitchFamily="34" charset="0"/>
              </a:rPr>
              <a:t> 2023-10-17 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C3BB03-7373-4A20-9966-759516DA6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573016"/>
            <a:ext cx="120000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0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AAA3CA-5879-A341-96FB-6033B80D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an Exjobb? – Thesis Projects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81BE01-D9E7-7045-A326-0E72A6DC8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5939"/>
            <a:ext cx="4900612" cy="433823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take place in the final phase of the studies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are courses offering the student practice in planning, developing, implementing, documenting, and presenting independent work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provide the student with contact with research and development work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include reading and reporting of selected advanced literature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can take place at a company, a government agency or a university department, in Sweden or abroad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shall result in a written paper, report, which will also be orally presented  </a:t>
            </a:r>
          </a:p>
        </p:txBody>
      </p:sp>
      <p:pic>
        <p:nvPicPr>
          <p:cNvPr id="1026" name="Picture 2" descr="thesis.jpg">
            <a:extLst>
              <a:ext uri="{FF2B5EF4-FFF2-40B4-BE49-F238E27FC236}">
                <a16:creationId xmlns:a16="http://schemas.microsoft.com/office/drawing/2014/main" id="{DC182438-69F5-4C20-B307-A40C833B6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23884"/>
            <a:ext cx="5715000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2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1B69BB-6431-8B4A-8BA3-EE093866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62264"/>
            <a:ext cx="8852852" cy="445136"/>
          </a:xfrm>
        </p:spPr>
        <p:txBody>
          <a:bodyPr>
            <a:normAutofit/>
          </a:bodyPr>
          <a:lstStyle/>
          <a:p>
            <a:r>
              <a:rPr lang="en-GB" dirty="0"/>
              <a:t>Roles involved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563D01-6758-F040-B384-AB084E8F16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044339"/>
            <a:ext cx="10318363" cy="55170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/>
              <a:t>Student </a:t>
            </a:r>
            <a:br>
              <a:rPr lang="en-US" sz="1400" dirty="0"/>
            </a:br>
            <a:r>
              <a:rPr lang="en-US" sz="1400" dirty="0"/>
              <a:t>The student takes ownership of the project, working diligently to complete it, and ensures that it meets the academic standards and requirements set. </a:t>
            </a:r>
            <a:br>
              <a:rPr lang="en-US" sz="1400" dirty="0"/>
            </a:br>
            <a:r>
              <a:rPr lang="en-US" sz="1400" dirty="0"/>
              <a:t>The student should demonstrate initiative, critical thinking, and problem-solving skills throughout the project.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/>
              <a:t>Supervisor / </a:t>
            </a:r>
            <a:r>
              <a:rPr lang="en-US" sz="1800" b="1" dirty="0" err="1"/>
              <a:t>Handledare</a:t>
            </a:r>
            <a:br>
              <a:rPr lang="en-US" sz="1400" dirty="0"/>
            </a:br>
            <a:r>
              <a:rPr lang="en-US" sz="1400" dirty="0"/>
              <a:t>Provides guidance and support to the students in order to help them achieve their project goals. </a:t>
            </a:r>
            <a:br>
              <a:rPr lang="en-US" sz="1400" dirty="0"/>
            </a:br>
            <a:r>
              <a:rPr lang="en-US" sz="1400" dirty="0"/>
              <a:t>A Supervisor can be at a company or at Uppsala university.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/>
              <a:t>Subject Reviewer / </a:t>
            </a:r>
            <a:r>
              <a:rPr lang="en-US" sz="1800" b="1" dirty="0" err="1"/>
              <a:t>Ämnesgranskare</a:t>
            </a:r>
            <a:br>
              <a:rPr lang="en-US" sz="1400" dirty="0"/>
            </a:br>
            <a:r>
              <a:rPr lang="en-US" sz="1400" dirty="0"/>
              <a:t>Provides an expert evaluation of the project's content, relevance, and quality based on their area of expertise. </a:t>
            </a:r>
            <a:br>
              <a:rPr lang="en-US" sz="1400" dirty="0"/>
            </a:br>
            <a:r>
              <a:rPr lang="en-US" sz="1400" dirty="0"/>
              <a:t>Their main objective is to assess whether the project meets the academic standards and expectations set by the discipline. </a:t>
            </a:r>
            <a:br>
              <a:rPr lang="en-US" sz="1400" dirty="0"/>
            </a:br>
            <a:r>
              <a:rPr lang="en-US" sz="1400" dirty="0"/>
              <a:t>A Subject Reviewer is employed at Uppsala University.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bg2">
                    <a:lumMod val="50000"/>
                    <a:alpha val="70000"/>
                  </a:schemeClr>
                </a:solidFill>
              </a:rPr>
              <a:t>Thesis Coordinator</a:t>
            </a:r>
            <a:br>
              <a:rPr lang="en-US" sz="1400" dirty="0">
                <a:solidFill>
                  <a:schemeClr val="bg2">
                    <a:lumMod val="50000"/>
                    <a:alpha val="7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50000"/>
                    <a:alpha val="70000"/>
                  </a:schemeClr>
                </a:solidFill>
              </a:rPr>
              <a:t>Oversees and monitors the entire thesis project process.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bg2">
                    <a:lumMod val="50000"/>
                    <a:alpha val="70000"/>
                  </a:schemeClr>
                </a:solidFill>
              </a:rPr>
              <a:t>Examiner</a:t>
            </a:r>
            <a:br>
              <a:rPr lang="en-US" sz="1400" dirty="0">
                <a:solidFill>
                  <a:schemeClr val="bg2">
                    <a:lumMod val="50000"/>
                    <a:alpha val="7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50000"/>
                    <a:alpha val="70000"/>
                  </a:schemeClr>
                </a:solidFill>
              </a:rPr>
              <a:t>Evaluates the student's work and determines if it meets the standards and requirements set by the program. </a:t>
            </a:r>
            <a:br>
              <a:rPr lang="en-US" sz="1400" dirty="0">
                <a:solidFill>
                  <a:schemeClr val="bg2">
                    <a:lumMod val="50000"/>
                    <a:alpha val="7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50000"/>
                    <a:alpha val="70000"/>
                  </a:schemeClr>
                </a:solidFill>
              </a:rPr>
              <a:t>The Examiner's role is to assess the student's performance and provide a fair and impartial evaluation.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bg2">
                    <a:lumMod val="50000"/>
                    <a:alpha val="70000"/>
                  </a:schemeClr>
                </a:solidFill>
              </a:rPr>
              <a:t>Student Opponent</a:t>
            </a:r>
            <a:br>
              <a:rPr lang="en-US" sz="1400" dirty="0">
                <a:solidFill>
                  <a:schemeClr val="bg2">
                    <a:lumMod val="50000"/>
                    <a:alpha val="7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50000"/>
                    <a:alpha val="70000"/>
                  </a:schemeClr>
                </a:solidFill>
              </a:rPr>
              <a:t>Provides an impartial and constructive evaluation of the project and the presenter's performance, highlighting both the strengths and weaknesses of the work.</a:t>
            </a:r>
          </a:p>
        </p:txBody>
      </p:sp>
    </p:spTree>
    <p:extLst>
      <p:ext uri="{BB962C8B-B14F-4D97-AF65-F5344CB8AC3E}">
        <p14:creationId xmlns:p14="http://schemas.microsoft.com/office/powerpoint/2010/main" val="218112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2D426C-1081-4958-BACC-95DEED2AC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2870"/>
            <a:ext cx="9391607" cy="709691"/>
          </a:xfrm>
        </p:spPr>
        <p:txBody>
          <a:bodyPr>
            <a:normAutofit fontScale="90000"/>
          </a:bodyPr>
          <a:lstStyle/>
          <a:p>
            <a:r>
              <a:rPr lang="sv-SE" dirty="0"/>
              <a:t>A master </a:t>
            </a:r>
            <a:r>
              <a:rPr lang="sv-SE" dirty="0" err="1"/>
              <a:t>thesis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 is 20 </a:t>
            </a:r>
            <a:r>
              <a:rPr lang="sv-SE" dirty="0" err="1"/>
              <a:t>weeks</a:t>
            </a:r>
            <a:r>
              <a:rPr lang="sv-SE" dirty="0"/>
              <a:t> = 30 </a:t>
            </a:r>
            <a:r>
              <a:rPr lang="sv-SE" dirty="0" err="1"/>
              <a:t>hp</a:t>
            </a:r>
            <a:r>
              <a:rPr lang="sv-SE" dirty="0"/>
              <a:t> </a:t>
            </a:r>
            <a:r>
              <a:rPr lang="sv-SE" dirty="0" err="1"/>
              <a:t>credits</a:t>
            </a:r>
            <a:br>
              <a:rPr lang="sv-SE" dirty="0"/>
            </a:b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the Spring term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2FA9C6-D9EB-4222-88FC-D1A1F54F6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929" y="2226190"/>
            <a:ext cx="8977656" cy="408305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Every student has the right to a suitable thesis project, however, they should be active themselves in finding projects, for example, they can apply for projects from a Supervisor at a company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Projects should be relevant to the education program the student is a part of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Projects primarily involving implementation work (program design, coding, testing, debugging, etc.) are generally not acceptable as the student should also practice planning, developing, documenting, and presenting project work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Projects where the student is continually working from instructions are generally not acceptable as the student should carry out independent work</a:t>
            </a:r>
          </a:p>
        </p:txBody>
      </p:sp>
    </p:spTree>
    <p:extLst>
      <p:ext uri="{BB962C8B-B14F-4D97-AF65-F5344CB8AC3E}">
        <p14:creationId xmlns:p14="http://schemas.microsoft.com/office/powerpoint/2010/main" val="153611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31EC29-9FCD-4E83-B817-FD2DF5F7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449"/>
            <a:ext cx="8852852" cy="11862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dirty="0" err="1"/>
              <a:t>Thesis</a:t>
            </a:r>
            <a:r>
              <a:rPr lang="sv-SE" dirty="0"/>
              <a:t> </a:t>
            </a:r>
            <a:r>
              <a:rPr lang="sv-SE" dirty="0" err="1"/>
              <a:t>specification</a:t>
            </a:r>
            <a:r>
              <a:rPr lang="sv-SE" dirty="0"/>
              <a:t> </a:t>
            </a:r>
            <a:r>
              <a:rPr lang="sv-SE" dirty="0" err="1"/>
              <a:t>approved</a:t>
            </a:r>
            <a:r>
              <a:rPr lang="sv-SE" dirty="0"/>
              <a:t> by Supervisor and </a:t>
            </a:r>
            <a:r>
              <a:rPr lang="sv-SE" dirty="0" err="1"/>
              <a:t>Subject</a:t>
            </a:r>
            <a:r>
              <a:rPr lang="sv-SE" dirty="0"/>
              <a:t> </a:t>
            </a:r>
            <a:r>
              <a:rPr lang="sv-SE" dirty="0" err="1"/>
              <a:t>Reviewer</a:t>
            </a:r>
            <a:r>
              <a:rPr lang="sv-SE" dirty="0"/>
              <a:t> to be </a:t>
            </a:r>
            <a:r>
              <a:rPr lang="sv-SE" dirty="0" err="1"/>
              <a:t>submitted</a:t>
            </a:r>
            <a:r>
              <a:rPr lang="sv-SE" dirty="0"/>
              <a:t> to the </a:t>
            </a:r>
            <a:r>
              <a:rPr lang="sv-SE" dirty="0" err="1"/>
              <a:t>Department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forms for </a:t>
            </a:r>
            <a:r>
              <a:rPr lang="sv-SE" dirty="0" err="1"/>
              <a:t>registration</a:t>
            </a:r>
            <a:r>
              <a:rPr lang="sv-SE" dirty="0"/>
              <a:t>  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02B000-42D4-45CC-8562-85014ED0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5434" y="2232288"/>
            <a:ext cx="4900612" cy="408305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Title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Abstract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Background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Description of the task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Methods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Relevant courses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Delimitations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Time plan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Key references</a:t>
            </a:r>
            <a:endParaRPr lang="sv-SE" sz="1800" dirty="0"/>
          </a:p>
        </p:txBody>
      </p:sp>
      <p:pic>
        <p:nvPicPr>
          <p:cNvPr id="2054" name="Picture 6" descr="http://it.uu.se/bildbank_start2015/generella/numbers_pixabay_640.jpg">
            <a:extLst>
              <a:ext uri="{FF2B5EF4-FFF2-40B4-BE49-F238E27FC236}">
                <a16:creationId xmlns:a16="http://schemas.microsoft.com/office/drawing/2014/main" id="{9656B56F-5445-4FA4-9EF2-F7267393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14" y="1906441"/>
            <a:ext cx="3810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4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B54FFD-621C-48C9-95A4-7E8110F6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Time</a:t>
            </a:r>
            <a:r>
              <a:rPr lang="sv-SE" dirty="0"/>
              <a:t> plan, </a:t>
            </a:r>
            <a:r>
              <a:rPr lang="sv-SE" dirty="0" err="1"/>
              <a:t>example</a:t>
            </a:r>
            <a:r>
              <a:rPr lang="sv-SE" dirty="0"/>
              <a:t> 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418BCF9-CFF4-4160-8A4E-8B752CD3C78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96A57F-206E-4707-9231-39A4645A9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F639D9E-8DFE-4F8B-9CA8-98423B57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636" y="1652706"/>
            <a:ext cx="8852852" cy="489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2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1E29F2-E86E-4471-94FA-824D40C0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</a:t>
            </a:r>
            <a:r>
              <a:rPr lang="sv-SE" dirty="0"/>
              <a:t> </a:t>
            </a:r>
            <a:r>
              <a:rPr lang="sv-SE" dirty="0" err="1"/>
              <a:t>report</a:t>
            </a:r>
            <a:r>
              <a:rPr lang="sv-SE" dirty="0"/>
              <a:t> 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2EADED6-51CA-4FEB-93FF-B9C70B5B565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56D08C-E4BB-429B-9484-C19C79AD6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785939"/>
            <a:ext cx="2891953" cy="4083050"/>
          </a:xfrm>
        </p:spPr>
        <p:txBody>
          <a:bodyPr>
            <a:normAutofit/>
          </a:bodyPr>
          <a:lstStyle/>
          <a:p>
            <a:r>
              <a:rPr lang="sv-SE" sz="1800" dirty="0" err="1"/>
              <a:t>Typically</a:t>
            </a:r>
            <a:r>
              <a:rPr lang="sv-SE" sz="1800" dirty="0"/>
              <a:t>, 40–60 pages </a:t>
            </a:r>
          </a:p>
          <a:p>
            <a:r>
              <a:rPr lang="sv-SE" sz="1800" dirty="0" err="1"/>
              <a:t>Individual</a:t>
            </a:r>
            <a:r>
              <a:rPr lang="sv-SE" sz="1800" dirty="0"/>
              <a:t> </a:t>
            </a:r>
            <a:r>
              <a:rPr lang="sv-SE" sz="1800" dirty="0" err="1"/>
              <a:t>work</a:t>
            </a:r>
            <a:r>
              <a:rPr lang="sv-SE" sz="1800" dirty="0"/>
              <a:t> is </a:t>
            </a:r>
            <a:r>
              <a:rPr lang="sv-SE" sz="1800" dirty="0" err="1"/>
              <a:t>examined</a:t>
            </a:r>
            <a:endParaRPr lang="sv-SE" sz="1800" dirty="0"/>
          </a:p>
          <a:p>
            <a:r>
              <a:rPr lang="sv-SE" sz="1800" dirty="0" err="1"/>
              <a:t>Possible</a:t>
            </a:r>
            <a:r>
              <a:rPr lang="sv-SE" sz="1800" dirty="0"/>
              <a:t> (</a:t>
            </a:r>
            <a:r>
              <a:rPr lang="sv-SE" sz="1800" dirty="0" err="1"/>
              <a:t>but</a:t>
            </a:r>
            <a:r>
              <a:rPr lang="sv-SE" sz="1800" dirty="0"/>
              <a:t> not so </a:t>
            </a:r>
            <a:r>
              <a:rPr lang="sv-SE" sz="1800" dirty="0" err="1"/>
              <a:t>usual</a:t>
            </a:r>
            <a:r>
              <a:rPr lang="sv-SE" sz="1800" dirty="0"/>
              <a:t>) to </a:t>
            </a:r>
            <a:r>
              <a:rPr lang="sv-SE" sz="1800" dirty="0" err="1"/>
              <a:t>work</a:t>
            </a:r>
            <a:r>
              <a:rPr lang="sv-SE" sz="1800" dirty="0"/>
              <a:t> in pairs </a:t>
            </a:r>
          </a:p>
          <a:p>
            <a:endParaRPr lang="sv-SE" sz="18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88C1B99-44CF-4720-AF63-35599F96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200000">
            <a:off x="5177539" y="321273"/>
            <a:ext cx="4057453" cy="5925065"/>
          </a:xfrm>
          <a:prstGeom prst="rect">
            <a:avLst/>
          </a:prstGeom>
          <a:effectLst>
            <a:outerShdw blurRad="76200" dist="38100" dir="5400000" sx="101000" sy="101000" algn="t" rotWithShape="0">
              <a:srgbClr val="990100">
                <a:alpha val="6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09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1B69BB-6431-8B4A-8BA3-EE093866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62264"/>
            <a:ext cx="8852852" cy="445136"/>
          </a:xfrm>
        </p:spPr>
        <p:txBody>
          <a:bodyPr>
            <a:normAutofit/>
          </a:bodyPr>
          <a:lstStyle/>
          <a:p>
            <a:r>
              <a:rPr lang="sv-SE" cap="all" dirty="0"/>
              <a:t>CONDUCTING A THESIS Project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563D01-6758-F040-B384-AB084E8F16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044339"/>
            <a:ext cx="10020717" cy="55170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400" b="1" i="1" dirty="0" err="1">
                <a:solidFill>
                  <a:srgbClr val="990100">
                    <a:alpha val="70000"/>
                  </a:srgbClr>
                </a:solidFill>
              </a:rPr>
              <a:t>Beginning</a:t>
            </a:r>
            <a:endParaRPr lang="sv-SE" sz="1400" b="1" i="1" dirty="0">
              <a:solidFill>
                <a:srgbClr val="990100">
                  <a:alpha val="70000"/>
                </a:srgb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/>
              <a:t>Student</a:t>
            </a:r>
            <a:r>
              <a:rPr lang="en-US" sz="1400" dirty="0"/>
              <a:t> arranges an introductory meeting with </a:t>
            </a:r>
            <a:r>
              <a:rPr lang="en-US" sz="1400" b="1" dirty="0"/>
              <a:t>Supervisor</a:t>
            </a:r>
            <a:r>
              <a:rPr lang="en-US" sz="1400" dirty="0"/>
              <a:t> and </a:t>
            </a:r>
            <a:r>
              <a:rPr lang="en-US" sz="1400" b="1" dirty="0"/>
              <a:t>Subject Reviewer</a:t>
            </a:r>
            <a:r>
              <a:rPr lang="en-US" sz="1400" dirty="0"/>
              <a:t> to agree on work flow and revise the thesis specification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It is strongly advised that </a:t>
            </a:r>
            <a:r>
              <a:rPr lang="en-US" sz="1400" b="1" dirty="0"/>
              <a:t>Student</a:t>
            </a:r>
            <a:r>
              <a:rPr lang="en-US" sz="1400" dirty="0"/>
              <a:t> and </a:t>
            </a:r>
            <a:r>
              <a:rPr lang="en-US" sz="1400" b="1" dirty="0"/>
              <a:t>Supervisor</a:t>
            </a:r>
            <a:r>
              <a:rPr lang="en-US" sz="1400" dirty="0"/>
              <a:t> meets throughout the thesis project </a:t>
            </a:r>
            <a:br>
              <a:rPr lang="en-US" sz="1400" dirty="0"/>
            </a:br>
            <a:r>
              <a:rPr lang="en-US" sz="1400" dirty="0"/>
              <a:t>(if not in brief meetings daily at least in a one-hour meeting once a week)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Subject Reviewer</a:t>
            </a:r>
            <a:r>
              <a:rPr lang="en-US" sz="1400" dirty="0"/>
              <a:t> is available in the background for </a:t>
            </a:r>
            <a:r>
              <a:rPr lang="en-US" sz="1400" b="1" dirty="0"/>
              <a:t>Student</a:t>
            </a:r>
            <a:r>
              <a:rPr lang="en-US" sz="1400" dirty="0"/>
              <a:t> and for </a:t>
            </a:r>
            <a:r>
              <a:rPr lang="en-US" sz="1400" b="1" dirty="0"/>
              <a:t>Supervisor</a:t>
            </a:r>
            <a:r>
              <a:rPr lang="en-US" sz="1400" dirty="0"/>
              <a:t>, when need be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400" b="1" i="1" dirty="0" err="1">
                <a:solidFill>
                  <a:srgbClr val="990100">
                    <a:alpha val="70000"/>
                  </a:srgbClr>
                </a:solidFill>
              </a:rPr>
              <a:t>Middle</a:t>
            </a:r>
            <a:endParaRPr lang="sv-SE" sz="1400" b="1" i="1" dirty="0">
              <a:solidFill>
                <a:srgbClr val="990100">
                  <a:alpha val="70000"/>
                </a:srgb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/>
              <a:t>Student</a:t>
            </a:r>
            <a:r>
              <a:rPr lang="en-US" sz="1400" dirty="0"/>
              <a:t> arranges a mid-term presentation with </a:t>
            </a:r>
            <a:r>
              <a:rPr lang="en-US" sz="1400" b="1" dirty="0"/>
              <a:t>Supervisor </a:t>
            </a:r>
            <a:r>
              <a:rPr lang="en-US" sz="1400" dirty="0"/>
              <a:t>and </a:t>
            </a:r>
            <a:r>
              <a:rPr lang="en-US" sz="1400" b="1" dirty="0"/>
              <a:t>Subject Reviewer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Opportunity for </a:t>
            </a:r>
            <a:r>
              <a:rPr lang="en-US" sz="1400" b="1" dirty="0"/>
              <a:t>Subject Reader </a:t>
            </a:r>
            <a:r>
              <a:rPr lang="en-US" sz="1400" dirty="0"/>
              <a:t>to review the academic progress of the thesis project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Chance for </a:t>
            </a:r>
            <a:r>
              <a:rPr lang="en-US" sz="1400" b="1" dirty="0"/>
              <a:t>Supervisor</a:t>
            </a:r>
            <a:r>
              <a:rPr lang="en-US" sz="1400" dirty="0"/>
              <a:t> to give feedback on how well the project follows the original plan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Practice for </a:t>
            </a:r>
            <a:r>
              <a:rPr lang="en-US" sz="1400" b="1" dirty="0"/>
              <a:t>Student</a:t>
            </a:r>
            <a:r>
              <a:rPr lang="en-US" sz="1400" dirty="0"/>
              <a:t> to present the project in preparation for the final presentation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400" b="1" i="1" dirty="0">
                <a:solidFill>
                  <a:srgbClr val="990100">
                    <a:alpha val="70000"/>
                  </a:srgbClr>
                </a:solidFill>
              </a:rPr>
              <a:t>End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Student</a:t>
            </a:r>
            <a:r>
              <a:rPr lang="en-US" sz="1400" dirty="0"/>
              <a:t> iterates draft versions of the thesis report to </a:t>
            </a:r>
            <a:r>
              <a:rPr lang="en-US" sz="1400" b="1" dirty="0"/>
              <a:t>Supervisor</a:t>
            </a:r>
            <a:r>
              <a:rPr lang="en-US" sz="1400" dirty="0"/>
              <a:t> (and colleagues) who reads and comments on the report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On request from </a:t>
            </a:r>
            <a:r>
              <a:rPr lang="en-US" sz="1400" b="1" dirty="0"/>
              <a:t>Student</a:t>
            </a:r>
            <a:r>
              <a:rPr lang="en-US" sz="1400" dirty="0"/>
              <a:t>, </a:t>
            </a:r>
            <a:r>
              <a:rPr lang="en-US" sz="1400" b="1" dirty="0"/>
              <a:t>Subject Reviewer </a:t>
            </a:r>
            <a:r>
              <a:rPr lang="en-US" sz="1400" dirty="0"/>
              <a:t>decides if the report is ready enough to be allowed to present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Student</a:t>
            </a:r>
            <a:r>
              <a:rPr lang="en-US" sz="1400" dirty="0"/>
              <a:t> books time for final presentation, which </a:t>
            </a:r>
            <a:r>
              <a:rPr lang="en-US" sz="1400" b="1" dirty="0"/>
              <a:t>Subject Reviewer</a:t>
            </a:r>
            <a:r>
              <a:rPr lang="en-US" sz="1400" dirty="0"/>
              <a:t>, </a:t>
            </a:r>
            <a:r>
              <a:rPr lang="en-US" sz="1400" b="1" dirty="0"/>
              <a:t>Examiner</a:t>
            </a:r>
            <a:r>
              <a:rPr lang="en-US" sz="1400" dirty="0"/>
              <a:t>, and </a:t>
            </a:r>
            <a:r>
              <a:rPr lang="en-US" sz="1400" b="1" dirty="0"/>
              <a:t>Student Opponent </a:t>
            </a:r>
            <a:r>
              <a:rPr lang="en-US" sz="1400" dirty="0"/>
              <a:t>can attend;  </a:t>
            </a:r>
            <a:r>
              <a:rPr lang="en-US" sz="1400" b="1" dirty="0"/>
              <a:t>Supervisor</a:t>
            </a:r>
            <a:r>
              <a:rPr lang="en-US" sz="1400" dirty="0"/>
              <a:t> is warmly welcome to attend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Student makes final changes to the written report in response to the feedback received from </a:t>
            </a:r>
            <a:r>
              <a:rPr lang="en-US" sz="1400" b="1" dirty="0"/>
              <a:t>Supervisor</a:t>
            </a:r>
            <a:r>
              <a:rPr lang="en-US" sz="1400" dirty="0"/>
              <a:t>, </a:t>
            </a:r>
            <a:r>
              <a:rPr lang="en-US" sz="1400" b="1" dirty="0"/>
              <a:t>Student Opponent</a:t>
            </a:r>
            <a:r>
              <a:rPr lang="en-US" sz="1400" dirty="0"/>
              <a:t>, </a:t>
            </a:r>
            <a:r>
              <a:rPr lang="en-US" sz="1400" b="1" dirty="0"/>
              <a:t>Subject Reviewer</a:t>
            </a:r>
            <a:r>
              <a:rPr lang="en-US" sz="1400" dirty="0"/>
              <a:t>, </a:t>
            </a:r>
            <a:r>
              <a:rPr lang="en-US" sz="1400" b="1" dirty="0"/>
              <a:t>Examiner</a:t>
            </a:r>
            <a:r>
              <a:rPr lang="en-US" sz="1400" dirty="0"/>
              <a:t>, and possibly </a:t>
            </a:r>
            <a:r>
              <a:rPr lang="en-US" sz="1400" b="1" dirty="0"/>
              <a:t>Audience</a:t>
            </a:r>
            <a:r>
              <a:rPr lang="en-US" sz="14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Once </a:t>
            </a:r>
            <a:r>
              <a:rPr lang="en-US" sz="1400" b="1" dirty="0"/>
              <a:t>Subject Reviewer </a:t>
            </a:r>
            <a:r>
              <a:rPr lang="en-US" sz="1400" dirty="0"/>
              <a:t>is satisfied with the report, </a:t>
            </a:r>
            <a:r>
              <a:rPr lang="en-US" sz="1400" b="1" dirty="0"/>
              <a:t>Thesis Coordinator </a:t>
            </a:r>
            <a:r>
              <a:rPr lang="en-US" sz="1400" dirty="0"/>
              <a:t>is notified that the thesis has been approved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Student</a:t>
            </a:r>
            <a:r>
              <a:rPr lang="en-US" sz="1400" dirty="0"/>
              <a:t> spreads printout and pdf of final report and </a:t>
            </a:r>
            <a:r>
              <a:rPr lang="en-US" sz="1400" b="1" i="1" dirty="0">
                <a:solidFill>
                  <a:srgbClr val="990100">
                    <a:alpha val="70000"/>
                  </a:srgbClr>
                </a:solidFill>
              </a:rPr>
              <a:t>can with registered thesis apply for exam  </a:t>
            </a:r>
          </a:p>
        </p:txBody>
      </p:sp>
    </p:spTree>
    <p:extLst>
      <p:ext uri="{BB962C8B-B14F-4D97-AF65-F5344CB8AC3E}">
        <p14:creationId xmlns:p14="http://schemas.microsoft.com/office/powerpoint/2010/main" val="32212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UU_whit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906F05FD-3FED-B642-9D7B-2C61ED3652B0}" vid="{E8D51924-2F1D-E643-871F-A6C86CF1DA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2022_09-28_UU_template_16_9_eng PC</Template>
  <TotalTime>191</TotalTime>
  <Words>972</Words>
  <Application>Microsoft Office PowerPoint</Application>
  <PresentationFormat>Bredbild</PresentationFormat>
  <Paragraphs>78</Paragraphs>
  <Slides>13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Abadi</vt:lpstr>
      <vt:lpstr>Arial</vt:lpstr>
      <vt:lpstr>Calibri</vt:lpstr>
      <vt:lpstr>UU_white</vt:lpstr>
      <vt:lpstr>PowerPoint-presentation</vt:lpstr>
      <vt:lpstr>Ingela Nyström  Professor in Visualization Department of Information Technology Uppsala University  ingela.nystrom@it.uu.se </vt:lpstr>
      <vt:lpstr>What is an Exjobb? – Thesis Projects </vt:lpstr>
      <vt:lpstr>Roles involved </vt:lpstr>
      <vt:lpstr>A master thesis project is 20 weeks = 30 hp credits often during the Spring term </vt:lpstr>
      <vt:lpstr>Thesis specification approved by Supervisor and Subject Reviewer to be submitted to the Department with forms for registration   </vt:lpstr>
      <vt:lpstr>Time plan, example </vt:lpstr>
      <vt:lpstr>Example report </vt:lpstr>
      <vt:lpstr>CONDUCTING A THESIS Project </vt:lpstr>
      <vt:lpstr>Propose thesis projects NOW! </vt:lpstr>
      <vt:lpstr>Win-win! </vt:lpstr>
      <vt:lpstr>Ingela Nyström  Professor in Visualization Department of Information Technology Uppsala University  ingela.nystrom@it.uu.se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Ingela Nyström</dc:creator>
  <cp:lastModifiedBy>Ingela Nyström</cp:lastModifiedBy>
  <cp:revision>27</cp:revision>
  <dcterms:created xsi:type="dcterms:W3CDTF">2023-10-15T21:11:16Z</dcterms:created>
  <dcterms:modified xsi:type="dcterms:W3CDTF">2023-10-16T07:19:38Z</dcterms:modified>
</cp:coreProperties>
</file>