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56" r:id="rId2"/>
    <p:sldId id="272" r:id="rId3"/>
    <p:sldId id="265" r:id="rId4"/>
    <p:sldId id="267" r:id="rId5"/>
    <p:sldId id="266" r:id="rId6"/>
    <p:sldId id="262" r:id="rId7"/>
    <p:sldId id="257" r:id="rId8"/>
    <p:sldId id="258" r:id="rId9"/>
    <p:sldId id="259" r:id="rId10"/>
    <p:sldId id="260" r:id="rId11"/>
    <p:sldId id="273" r:id="rId12"/>
    <p:sldId id="261" r:id="rId13"/>
    <p:sldId id="263" r:id="rId14"/>
    <p:sldId id="264" r:id="rId15"/>
    <p:sldId id="268" r:id="rId16"/>
    <p:sldId id="269" r:id="rId17"/>
    <p:sldId id="270" r:id="rId18"/>
    <p:sldId id="271" r:id="rId19"/>
    <p:sldId id="274" r:id="rId2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varScale="1">
        <p:scale>
          <a:sx n="124" d="100"/>
          <a:sy n="124" d="100"/>
        </p:scale>
        <p:origin x="64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ABE984-7E59-F747-8600-BE6520E3AD53}" type="datetimeFigureOut">
              <a:rPr lang="nl-NL" smtClean="0"/>
              <a:t>29-04-17</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7C2C8E-1E58-8149-AE38-D455B42CAFDC}" type="slidenum">
              <a:rPr lang="nl-NL" smtClean="0"/>
              <a:t>‹nr.›</a:t>
            </a:fld>
            <a:endParaRPr lang="nl-NL"/>
          </a:p>
        </p:txBody>
      </p:sp>
    </p:spTree>
    <p:extLst>
      <p:ext uri="{BB962C8B-B14F-4D97-AF65-F5344CB8AC3E}">
        <p14:creationId xmlns:p14="http://schemas.microsoft.com/office/powerpoint/2010/main" val="1246403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57C2C8E-1E58-8149-AE38-D455B42CAFDC}" type="slidenum">
              <a:rPr lang="nl-NL" smtClean="0"/>
              <a:t>12</a:t>
            </a:fld>
            <a:endParaRPr lang="nl-NL"/>
          </a:p>
        </p:txBody>
      </p:sp>
    </p:spTree>
    <p:extLst>
      <p:ext uri="{BB962C8B-B14F-4D97-AF65-F5344CB8AC3E}">
        <p14:creationId xmlns:p14="http://schemas.microsoft.com/office/powerpoint/2010/main" val="4245345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Titelstijl van model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0D0CF281-7C7C-CD45-8B9A-5B506826A7E4}" type="datetimeFigureOut">
              <a:rPr lang="nl-NL" smtClean="0"/>
              <a:t>29-04-17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FFFA28E-CD52-4641-99D8-B70D826FF6A6}" type="slidenum">
              <a:rPr lang="nl-NL" smtClean="0"/>
              <a:t>‹nr.›</a:t>
            </a:fld>
            <a:endParaRPr lang="nl-NL"/>
          </a:p>
        </p:txBody>
      </p:sp>
    </p:spTree>
    <p:extLst>
      <p:ext uri="{BB962C8B-B14F-4D97-AF65-F5344CB8AC3E}">
        <p14:creationId xmlns:p14="http://schemas.microsoft.com/office/powerpoint/2010/main" val="1066420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D0CF281-7C7C-CD45-8B9A-5B506826A7E4}" type="datetimeFigureOut">
              <a:rPr lang="nl-NL" smtClean="0"/>
              <a:t>29-04-17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FFFA28E-CD52-4641-99D8-B70D826FF6A6}" type="slidenum">
              <a:rPr lang="nl-NL" smtClean="0"/>
              <a:t>‹nr.›</a:t>
            </a:fld>
            <a:endParaRPr lang="nl-NL"/>
          </a:p>
        </p:txBody>
      </p:sp>
    </p:spTree>
    <p:extLst>
      <p:ext uri="{BB962C8B-B14F-4D97-AF65-F5344CB8AC3E}">
        <p14:creationId xmlns:p14="http://schemas.microsoft.com/office/powerpoint/2010/main" val="212120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D0CF281-7C7C-CD45-8B9A-5B506826A7E4}" type="datetimeFigureOut">
              <a:rPr lang="nl-NL" smtClean="0"/>
              <a:t>29-04-17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FFFA28E-CD52-4641-99D8-B70D826FF6A6}" type="slidenum">
              <a:rPr lang="nl-NL" smtClean="0"/>
              <a:t>‹nr.›</a:t>
            </a:fld>
            <a:endParaRPr lang="nl-NL"/>
          </a:p>
        </p:txBody>
      </p:sp>
    </p:spTree>
    <p:extLst>
      <p:ext uri="{BB962C8B-B14F-4D97-AF65-F5344CB8AC3E}">
        <p14:creationId xmlns:p14="http://schemas.microsoft.com/office/powerpoint/2010/main" val="287011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0D0CF281-7C7C-CD45-8B9A-5B506826A7E4}" type="datetimeFigureOut">
              <a:rPr lang="nl-NL" smtClean="0"/>
              <a:t>29-04-17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FFFA28E-CD52-4641-99D8-B70D826FF6A6}" type="slidenum">
              <a:rPr lang="nl-NL" smtClean="0"/>
              <a:t>‹nr.›</a:t>
            </a:fld>
            <a:endParaRPr lang="nl-NL"/>
          </a:p>
        </p:txBody>
      </p:sp>
    </p:spTree>
    <p:extLst>
      <p:ext uri="{BB962C8B-B14F-4D97-AF65-F5344CB8AC3E}">
        <p14:creationId xmlns:p14="http://schemas.microsoft.com/office/powerpoint/2010/main" val="43038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Titelstijl van model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p:txBody>
          <a:bodyPr/>
          <a:lstStyle/>
          <a:p>
            <a:fld id="{0D0CF281-7C7C-CD45-8B9A-5B506826A7E4}" type="datetimeFigureOut">
              <a:rPr lang="nl-NL" smtClean="0"/>
              <a:t>29-04-17</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FFFA28E-CD52-4641-99D8-B70D826FF6A6}" type="slidenum">
              <a:rPr lang="nl-NL" smtClean="0"/>
              <a:t>‹nr.›</a:t>
            </a:fld>
            <a:endParaRPr lang="nl-NL"/>
          </a:p>
        </p:txBody>
      </p:sp>
    </p:spTree>
    <p:extLst>
      <p:ext uri="{BB962C8B-B14F-4D97-AF65-F5344CB8AC3E}">
        <p14:creationId xmlns:p14="http://schemas.microsoft.com/office/powerpoint/2010/main" val="81721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0D0CF281-7C7C-CD45-8B9A-5B506826A7E4}" type="datetimeFigureOut">
              <a:rPr lang="nl-NL" smtClean="0"/>
              <a:t>29-04-17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FFFA28E-CD52-4641-99D8-B70D826FF6A6}" type="slidenum">
              <a:rPr lang="nl-NL" smtClean="0"/>
              <a:t>‹nr.›</a:t>
            </a:fld>
            <a:endParaRPr lang="nl-NL"/>
          </a:p>
        </p:txBody>
      </p:sp>
    </p:spTree>
    <p:extLst>
      <p:ext uri="{BB962C8B-B14F-4D97-AF65-F5344CB8AC3E}">
        <p14:creationId xmlns:p14="http://schemas.microsoft.com/office/powerpoint/2010/main" val="1829978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Titelstijl van model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0D0CF281-7C7C-CD45-8B9A-5B506826A7E4}" type="datetimeFigureOut">
              <a:rPr lang="nl-NL" smtClean="0"/>
              <a:t>29-04-17</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FFFA28E-CD52-4641-99D8-B70D826FF6A6}" type="slidenum">
              <a:rPr lang="nl-NL" smtClean="0"/>
              <a:t>‹nr.›</a:t>
            </a:fld>
            <a:endParaRPr lang="nl-NL"/>
          </a:p>
        </p:txBody>
      </p:sp>
    </p:spTree>
    <p:extLst>
      <p:ext uri="{BB962C8B-B14F-4D97-AF65-F5344CB8AC3E}">
        <p14:creationId xmlns:p14="http://schemas.microsoft.com/office/powerpoint/2010/main" val="184613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0D0CF281-7C7C-CD45-8B9A-5B506826A7E4}" type="datetimeFigureOut">
              <a:rPr lang="nl-NL" smtClean="0"/>
              <a:t>29-04-17</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FFFA28E-CD52-4641-99D8-B70D826FF6A6}" type="slidenum">
              <a:rPr lang="nl-NL" smtClean="0"/>
              <a:t>‹nr.›</a:t>
            </a:fld>
            <a:endParaRPr lang="nl-NL"/>
          </a:p>
        </p:txBody>
      </p:sp>
    </p:spTree>
    <p:extLst>
      <p:ext uri="{BB962C8B-B14F-4D97-AF65-F5344CB8AC3E}">
        <p14:creationId xmlns:p14="http://schemas.microsoft.com/office/powerpoint/2010/main" val="1831279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D0CF281-7C7C-CD45-8B9A-5B506826A7E4}" type="datetimeFigureOut">
              <a:rPr lang="nl-NL" smtClean="0"/>
              <a:t>29-04-17</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FFFA28E-CD52-4641-99D8-B70D826FF6A6}" type="slidenum">
              <a:rPr lang="nl-NL" smtClean="0"/>
              <a:t>‹nr.›</a:t>
            </a:fld>
            <a:endParaRPr lang="nl-NL"/>
          </a:p>
        </p:txBody>
      </p:sp>
    </p:spTree>
    <p:extLst>
      <p:ext uri="{BB962C8B-B14F-4D97-AF65-F5344CB8AC3E}">
        <p14:creationId xmlns:p14="http://schemas.microsoft.com/office/powerpoint/2010/main" val="581230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Titelstijl van model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0D0CF281-7C7C-CD45-8B9A-5B506826A7E4}" type="datetimeFigureOut">
              <a:rPr lang="nl-NL" smtClean="0"/>
              <a:t>29-04-17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FFFA28E-CD52-4641-99D8-B70D826FF6A6}" type="slidenum">
              <a:rPr lang="nl-NL" smtClean="0"/>
              <a:t>‹nr.›</a:t>
            </a:fld>
            <a:endParaRPr lang="nl-NL"/>
          </a:p>
        </p:txBody>
      </p:sp>
    </p:spTree>
    <p:extLst>
      <p:ext uri="{BB962C8B-B14F-4D97-AF65-F5344CB8AC3E}">
        <p14:creationId xmlns:p14="http://schemas.microsoft.com/office/powerpoint/2010/main" val="1981269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Titelstijl van model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0D0CF281-7C7C-CD45-8B9A-5B506826A7E4}" type="datetimeFigureOut">
              <a:rPr lang="nl-NL" smtClean="0"/>
              <a:t>29-04-17</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FFFA28E-CD52-4641-99D8-B70D826FF6A6}" type="slidenum">
              <a:rPr lang="nl-NL" smtClean="0"/>
              <a:t>‹nr.›</a:t>
            </a:fld>
            <a:endParaRPr lang="nl-NL"/>
          </a:p>
        </p:txBody>
      </p:sp>
    </p:spTree>
    <p:extLst>
      <p:ext uri="{BB962C8B-B14F-4D97-AF65-F5344CB8AC3E}">
        <p14:creationId xmlns:p14="http://schemas.microsoft.com/office/powerpoint/2010/main" val="31050142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Titelstijl van model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0CF281-7C7C-CD45-8B9A-5B506826A7E4}" type="datetimeFigureOut">
              <a:rPr lang="nl-NL" smtClean="0"/>
              <a:t>29-04-17</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FFA28E-CD52-4641-99D8-B70D826FF6A6}" type="slidenum">
              <a:rPr lang="nl-NL" smtClean="0"/>
              <a:t>‹nr.›</a:t>
            </a:fld>
            <a:endParaRPr lang="nl-NL"/>
          </a:p>
        </p:txBody>
      </p:sp>
    </p:spTree>
    <p:extLst>
      <p:ext uri="{BB962C8B-B14F-4D97-AF65-F5344CB8AC3E}">
        <p14:creationId xmlns:p14="http://schemas.microsoft.com/office/powerpoint/2010/main" val="844388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sz="4000" b="1" dirty="0">
                <a:latin typeface="+mn-lt"/>
              </a:rPr>
              <a:t>Market access 2017</a:t>
            </a:r>
          </a:p>
        </p:txBody>
      </p:sp>
      <p:sp>
        <p:nvSpPr>
          <p:cNvPr id="3" name="Ondertitel 2"/>
          <p:cNvSpPr>
            <a:spLocks noGrp="1"/>
          </p:cNvSpPr>
          <p:nvPr>
            <p:ph type="subTitle" idx="1"/>
          </p:nvPr>
        </p:nvSpPr>
        <p:spPr/>
        <p:txBody>
          <a:bodyPr>
            <a:normAutofit lnSpcReduction="10000"/>
          </a:bodyPr>
          <a:lstStyle/>
          <a:p>
            <a:r>
              <a:rPr lang="nl-NL" dirty="0"/>
              <a:t>Medical </a:t>
            </a:r>
            <a:r>
              <a:rPr lang="nl-NL" dirty="0" err="1"/>
              <a:t>technology</a:t>
            </a:r>
            <a:endParaRPr lang="nl-NL" dirty="0"/>
          </a:p>
          <a:p>
            <a:r>
              <a:rPr lang="nl-NL" dirty="0"/>
              <a:t>Netherlands</a:t>
            </a:r>
          </a:p>
          <a:p>
            <a:endParaRPr lang="nl-NL" dirty="0"/>
          </a:p>
          <a:p>
            <a:r>
              <a:rPr lang="nl-NL" dirty="0"/>
              <a:t>Ron de Graaff, LLM</a:t>
            </a:r>
          </a:p>
        </p:txBody>
      </p:sp>
    </p:spTree>
    <p:extLst>
      <p:ext uri="{BB962C8B-B14F-4D97-AF65-F5344CB8AC3E}">
        <p14:creationId xmlns:p14="http://schemas.microsoft.com/office/powerpoint/2010/main" val="551303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4000" b="1" dirty="0">
                <a:latin typeface="+mn-lt"/>
              </a:rPr>
              <a:t>Market acces </a:t>
            </a:r>
            <a:r>
              <a:rPr lang="nl-NL" sz="4000" b="1" dirty="0" err="1">
                <a:latin typeface="+mn-lt"/>
              </a:rPr>
              <a:t>after</a:t>
            </a:r>
            <a:r>
              <a:rPr lang="nl-NL" sz="4000" b="1" dirty="0">
                <a:latin typeface="+mn-lt"/>
              </a:rPr>
              <a:t> CE</a:t>
            </a:r>
          </a:p>
        </p:txBody>
      </p:sp>
      <p:sp>
        <p:nvSpPr>
          <p:cNvPr id="3" name="Tijdelijke aanduiding voor inhoud 2"/>
          <p:cNvSpPr>
            <a:spLocks noGrp="1"/>
          </p:cNvSpPr>
          <p:nvPr>
            <p:ph idx="1"/>
          </p:nvPr>
        </p:nvSpPr>
        <p:spPr/>
        <p:txBody>
          <a:bodyPr/>
          <a:lstStyle/>
          <a:p>
            <a:r>
              <a:rPr lang="nl-NL" dirty="0" err="1"/>
              <a:t>Reimbursement</a:t>
            </a:r>
            <a:endParaRPr lang="nl-NL" dirty="0"/>
          </a:p>
          <a:p>
            <a:r>
              <a:rPr lang="nl-NL" dirty="0" err="1"/>
              <a:t>Logistics</a:t>
            </a:r>
            <a:endParaRPr lang="nl-NL" dirty="0"/>
          </a:p>
          <a:p>
            <a:r>
              <a:rPr lang="nl-NL" dirty="0"/>
              <a:t>Branding</a:t>
            </a:r>
          </a:p>
          <a:p>
            <a:r>
              <a:rPr lang="nl-NL" dirty="0"/>
              <a:t>Marketing</a:t>
            </a:r>
          </a:p>
          <a:p>
            <a:r>
              <a:rPr lang="nl-NL" dirty="0"/>
              <a:t>Pricing</a:t>
            </a:r>
          </a:p>
          <a:p>
            <a:r>
              <a:rPr lang="nl-NL" dirty="0"/>
              <a:t>Sales </a:t>
            </a:r>
            <a:r>
              <a:rPr lang="nl-NL" dirty="0" err="1"/>
              <a:t>and</a:t>
            </a:r>
            <a:r>
              <a:rPr lang="nl-NL" dirty="0"/>
              <a:t> </a:t>
            </a:r>
            <a:r>
              <a:rPr lang="nl-NL" dirty="0" err="1"/>
              <a:t>after</a:t>
            </a:r>
            <a:r>
              <a:rPr lang="nl-NL" dirty="0"/>
              <a:t> sales</a:t>
            </a:r>
          </a:p>
          <a:p>
            <a:r>
              <a:rPr lang="nl-NL" dirty="0"/>
              <a:t>Maintenance </a:t>
            </a:r>
            <a:r>
              <a:rPr lang="nl-NL" dirty="0" err="1"/>
              <a:t>and</a:t>
            </a:r>
            <a:r>
              <a:rPr lang="nl-NL" dirty="0"/>
              <a:t> training</a:t>
            </a:r>
          </a:p>
          <a:p>
            <a:r>
              <a:rPr lang="nl-NL" dirty="0" err="1"/>
              <a:t>Payer</a:t>
            </a:r>
            <a:r>
              <a:rPr lang="nl-NL" dirty="0"/>
              <a:t> </a:t>
            </a:r>
            <a:r>
              <a:rPr lang="nl-NL" dirty="0" err="1"/>
              <a:t>discussions</a:t>
            </a:r>
            <a:endParaRPr lang="nl-NL" dirty="0"/>
          </a:p>
        </p:txBody>
      </p:sp>
    </p:spTree>
    <p:extLst>
      <p:ext uri="{BB962C8B-B14F-4D97-AF65-F5344CB8AC3E}">
        <p14:creationId xmlns:p14="http://schemas.microsoft.com/office/powerpoint/2010/main" val="2073437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The</a:t>
            </a:r>
            <a:r>
              <a:rPr lang="nl-NL" sz="4000" dirty="0" smtClean="0"/>
              <a:t> </a:t>
            </a:r>
            <a:r>
              <a:rPr lang="nl-NL" sz="4000" dirty="0" smtClean="0"/>
              <a:t>“I” </a:t>
            </a:r>
            <a:r>
              <a:rPr lang="nl-NL" sz="4000" dirty="0" smtClean="0"/>
              <a:t>word</a:t>
            </a:r>
            <a:endParaRPr lang="nl-NL" sz="4000" dirty="0"/>
          </a:p>
        </p:txBody>
      </p:sp>
      <p:sp>
        <p:nvSpPr>
          <p:cNvPr id="3" name="Tijdelijke aanduiding voor inhoud 2"/>
          <p:cNvSpPr>
            <a:spLocks noGrp="1"/>
          </p:cNvSpPr>
          <p:nvPr>
            <p:ph idx="1"/>
          </p:nvPr>
        </p:nvSpPr>
        <p:spPr/>
        <p:txBody>
          <a:bodyPr/>
          <a:lstStyle/>
          <a:p>
            <a:r>
              <a:rPr lang="nl-NL" dirty="0" smtClean="0"/>
              <a:t>Is </a:t>
            </a:r>
            <a:r>
              <a:rPr lang="nl-NL" dirty="0" err="1" smtClean="0"/>
              <a:t>it</a:t>
            </a:r>
            <a:r>
              <a:rPr lang="nl-NL" dirty="0" smtClean="0"/>
              <a:t> </a:t>
            </a:r>
            <a:r>
              <a:rPr lang="nl-NL" dirty="0" err="1" smtClean="0"/>
              <a:t>an</a:t>
            </a:r>
            <a:r>
              <a:rPr lang="nl-NL" dirty="0" smtClean="0"/>
              <a:t> </a:t>
            </a:r>
            <a:r>
              <a:rPr lang="nl-NL" dirty="0" smtClean="0"/>
              <a:t>“</a:t>
            </a:r>
            <a:r>
              <a:rPr lang="nl-NL" dirty="0" err="1" smtClean="0"/>
              <a:t>innovation</a:t>
            </a:r>
            <a:r>
              <a:rPr lang="nl-NL" dirty="0" smtClean="0"/>
              <a:t>”</a:t>
            </a:r>
          </a:p>
          <a:p>
            <a:endParaRPr lang="nl-NL" dirty="0"/>
          </a:p>
          <a:p>
            <a:r>
              <a:rPr lang="nl-NL" dirty="0" smtClean="0"/>
              <a:t>Is </a:t>
            </a:r>
            <a:r>
              <a:rPr lang="nl-NL" dirty="0" err="1" smtClean="0"/>
              <a:t>it</a:t>
            </a:r>
            <a:r>
              <a:rPr lang="nl-NL" dirty="0" smtClean="0"/>
              <a:t> </a:t>
            </a:r>
            <a:r>
              <a:rPr lang="nl-NL" dirty="0" err="1" smtClean="0"/>
              <a:t>an</a:t>
            </a:r>
            <a:r>
              <a:rPr lang="nl-NL" dirty="0" smtClean="0"/>
              <a:t> </a:t>
            </a:r>
            <a:r>
              <a:rPr lang="nl-NL" dirty="0" smtClean="0"/>
              <a:t>“</a:t>
            </a:r>
            <a:r>
              <a:rPr lang="nl-NL" dirty="0" err="1" smtClean="0"/>
              <a:t>improvement</a:t>
            </a:r>
            <a:r>
              <a:rPr lang="nl-NL" dirty="0" smtClean="0"/>
              <a:t>”</a:t>
            </a:r>
          </a:p>
          <a:p>
            <a:endParaRPr lang="nl-NL" dirty="0" smtClean="0"/>
          </a:p>
          <a:p>
            <a:r>
              <a:rPr lang="nl-NL" dirty="0" err="1" smtClean="0"/>
              <a:t>This</a:t>
            </a:r>
            <a:r>
              <a:rPr lang="nl-NL" dirty="0" smtClean="0"/>
              <a:t> </a:t>
            </a:r>
            <a:r>
              <a:rPr lang="nl-NL" dirty="0" err="1" smtClean="0"/>
              <a:t>will</a:t>
            </a:r>
            <a:r>
              <a:rPr lang="nl-NL" dirty="0" smtClean="0"/>
              <a:t> have “impact</a:t>
            </a:r>
            <a:r>
              <a:rPr lang="nl-NL" dirty="0" smtClean="0"/>
              <a:t>” </a:t>
            </a:r>
            <a:r>
              <a:rPr lang="nl-NL" dirty="0" err="1" smtClean="0"/>
              <a:t>for</a:t>
            </a:r>
            <a:r>
              <a:rPr lang="nl-NL" dirty="0" smtClean="0"/>
              <a:t> </a:t>
            </a:r>
            <a:r>
              <a:rPr lang="nl-NL" dirty="0" err="1" smtClean="0"/>
              <a:t>your</a:t>
            </a:r>
            <a:r>
              <a:rPr lang="nl-NL" dirty="0" smtClean="0"/>
              <a:t> </a:t>
            </a:r>
            <a:r>
              <a:rPr lang="nl-NL" dirty="0" err="1" smtClean="0"/>
              <a:t>reimbursement</a:t>
            </a:r>
            <a:r>
              <a:rPr lang="nl-NL" dirty="0" smtClean="0"/>
              <a:t> </a:t>
            </a:r>
            <a:r>
              <a:rPr lang="nl-NL" dirty="0" err="1" smtClean="0"/>
              <a:t>process</a:t>
            </a:r>
            <a:endParaRPr lang="nl-NL" dirty="0"/>
          </a:p>
        </p:txBody>
      </p:sp>
    </p:spTree>
    <p:extLst>
      <p:ext uri="{BB962C8B-B14F-4D97-AF65-F5344CB8AC3E}">
        <p14:creationId xmlns:p14="http://schemas.microsoft.com/office/powerpoint/2010/main" val="16783566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4000" b="1" dirty="0" err="1">
                <a:latin typeface="+mn-lt"/>
              </a:rPr>
              <a:t>Reimbursement</a:t>
            </a:r>
            <a:r>
              <a:rPr lang="nl-NL" sz="4000" b="1" dirty="0">
                <a:latin typeface="+mn-lt"/>
              </a:rPr>
              <a:t> </a:t>
            </a:r>
            <a:r>
              <a:rPr lang="nl-NL" sz="4000" b="1" dirty="0" err="1">
                <a:latin typeface="+mn-lt"/>
              </a:rPr>
              <a:t>varies</a:t>
            </a:r>
            <a:r>
              <a:rPr lang="nl-NL" sz="4000" b="1" dirty="0">
                <a:latin typeface="+mn-lt"/>
              </a:rPr>
              <a:t> per product en per (</a:t>
            </a:r>
            <a:r>
              <a:rPr lang="nl-NL" sz="4000" b="1" dirty="0" err="1">
                <a:latin typeface="+mn-lt"/>
              </a:rPr>
              <a:t>intended</a:t>
            </a:r>
            <a:r>
              <a:rPr lang="nl-NL" sz="4000" b="1" dirty="0">
                <a:latin typeface="+mn-lt"/>
              </a:rPr>
              <a:t>) market</a:t>
            </a:r>
          </a:p>
        </p:txBody>
      </p:sp>
      <p:sp>
        <p:nvSpPr>
          <p:cNvPr id="3" name="Tijdelijke aanduiding voor inhoud 2"/>
          <p:cNvSpPr>
            <a:spLocks noGrp="1"/>
          </p:cNvSpPr>
          <p:nvPr>
            <p:ph idx="1"/>
          </p:nvPr>
        </p:nvSpPr>
        <p:spPr/>
        <p:txBody>
          <a:bodyPr/>
          <a:lstStyle/>
          <a:p>
            <a:r>
              <a:rPr lang="en-GB" dirty="0"/>
              <a:t>Medical device for outpatient market</a:t>
            </a:r>
          </a:p>
          <a:p>
            <a:r>
              <a:rPr lang="en-GB" dirty="0"/>
              <a:t>GP prescription? Medical Devices Act?</a:t>
            </a:r>
          </a:p>
          <a:p>
            <a:r>
              <a:rPr lang="en-GB" dirty="0"/>
              <a:t>GP prescription? Social support Act?</a:t>
            </a:r>
          </a:p>
          <a:p>
            <a:r>
              <a:rPr lang="en-GB" dirty="0"/>
              <a:t>CP prescription? Over the counter?</a:t>
            </a:r>
          </a:p>
          <a:p>
            <a:r>
              <a:rPr lang="en-GB" dirty="0"/>
              <a:t>GP practice? Budget?</a:t>
            </a:r>
          </a:p>
          <a:p>
            <a:r>
              <a:rPr lang="en-GB" dirty="0"/>
              <a:t>GP practice? M&amp;I?</a:t>
            </a:r>
          </a:p>
        </p:txBody>
      </p:sp>
    </p:spTree>
    <p:extLst>
      <p:ext uri="{BB962C8B-B14F-4D97-AF65-F5344CB8AC3E}">
        <p14:creationId xmlns:p14="http://schemas.microsoft.com/office/powerpoint/2010/main" val="1630859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4000" b="1" dirty="0">
                <a:latin typeface="+mn-lt"/>
              </a:rPr>
              <a:t>In-</a:t>
            </a:r>
            <a:r>
              <a:rPr lang="nl-NL" sz="4000" b="1" dirty="0" err="1">
                <a:latin typeface="+mn-lt"/>
              </a:rPr>
              <a:t>patient</a:t>
            </a:r>
            <a:r>
              <a:rPr lang="nl-NL" sz="4000" b="1" dirty="0">
                <a:latin typeface="+mn-lt"/>
              </a:rPr>
              <a:t> </a:t>
            </a:r>
          </a:p>
        </p:txBody>
      </p:sp>
      <p:sp>
        <p:nvSpPr>
          <p:cNvPr id="3" name="Tijdelijke aanduiding voor inhoud 2"/>
          <p:cNvSpPr>
            <a:spLocks noGrp="1"/>
          </p:cNvSpPr>
          <p:nvPr>
            <p:ph idx="1"/>
          </p:nvPr>
        </p:nvSpPr>
        <p:spPr/>
        <p:txBody>
          <a:bodyPr/>
          <a:lstStyle/>
          <a:p>
            <a:r>
              <a:rPr lang="en-GB" dirty="0"/>
              <a:t>Medical device for in-patient market</a:t>
            </a:r>
          </a:p>
          <a:p>
            <a:r>
              <a:rPr lang="en-GB" dirty="0"/>
              <a:t>Investment goods?</a:t>
            </a:r>
          </a:p>
          <a:p>
            <a:r>
              <a:rPr lang="en-GB" dirty="0"/>
              <a:t>Disposable/ re-usable?</a:t>
            </a:r>
          </a:p>
          <a:p>
            <a:r>
              <a:rPr lang="en-GB" dirty="0"/>
              <a:t>Hospital? </a:t>
            </a:r>
          </a:p>
          <a:p>
            <a:r>
              <a:rPr lang="en-GB" dirty="0"/>
              <a:t>Long term care?</a:t>
            </a:r>
          </a:p>
          <a:p>
            <a:r>
              <a:rPr lang="en-GB" dirty="0"/>
              <a:t>Rehabilitation?</a:t>
            </a:r>
          </a:p>
          <a:p>
            <a:r>
              <a:rPr lang="en-GB" dirty="0"/>
              <a:t>DBC me-too/improvement or innovative?</a:t>
            </a:r>
          </a:p>
          <a:p>
            <a:r>
              <a:rPr lang="en-GB" dirty="0"/>
              <a:t>Innovative: AC, BI, VT?</a:t>
            </a:r>
          </a:p>
        </p:txBody>
      </p:sp>
    </p:spTree>
    <p:extLst>
      <p:ext uri="{BB962C8B-B14F-4D97-AF65-F5344CB8AC3E}">
        <p14:creationId xmlns:p14="http://schemas.microsoft.com/office/powerpoint/2010/main" val="835246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4000" b="1" dirty="0" err="1">
                <a:latin typeface="+mn-lt"/>
              </a:rPr>
              <a:t>Which</a:t>
            </a:r>
            <a:r>
              <a:rPr lang="nl-NL" sz="4000" b="1" dirty="0">
                <a:latin typeface="+mn-lt"/>
              </a:rPr>
              <a:t> </a:t>
            </a:r>
            <a:r>
              <a:rPr lang="nl-NL" sz="4000" b="1" dirty="0" err="1">
                <a:latin typeface="+mn-lt"/>
              </a:rPr>
              <a:t>healthcare</a:t>
            </a:r>
            <a:r>
              <a:rPr lang="nl-NL" sz="4000" b="1" dirty="0">
                <a:latin typeface="+mn-lt"/>
              </a:rPr>
              <a:t> professional is </a:t>
            </a:r>
            <a:r>
              <a:rPr lang="nl-NL" sz="4000" b="1" dirty="0" err="1">
                <a:latin typeface="+mn-lt"/>
              </a:rPr>
              <a:t>involved</a:t>
            </a:r>
            <a:r>
              <a:rPr lang="nl-NL" sz="4000" b="1" dirty="0">
                <a:latin typeface="+mn-lt"/>
              </a:rPr>
              <a:t>?</a:t>
            </a:r>
          </a:p>
        </p:txBody>
      </p:sp>
      <p:sp>
        <p:nvSpPr>
          <p:cNvPr id="3" name="Tijdelijke aanduiding voor inhoud 2"/>
          <p:cNvSpPr>
            <a:spLocks noGrp="1"/>
          </p:cNvSpPr>
          <p:nvPr>
            <p:ph idx="1"/>
          </p:nvPr>
        </p:nvSpPr>
        <p:spPr/>
        <p:txBody>
          <a:bodyPr/>
          <a:lstStyle/>
          <a:p>
            <a:r>
              <a:rPr lang="en-GB" dirty="0"/>
              <a:t>Home health care worker</a:t>
            </a:r>
          </a:p>
          <a:p>
            <a:r>
              <a:rPr lang="en-GB" dirty="0"/>
              <a:t>GP </a:t>
            </a:r>
          </a:p>
          <a:p>
            <a:r>
              <a:rPr lang="en-GB" dirty="0"/>
              <a:t>Dentist</a:t>
            </a:r>
          </a:p>
          <a:p>
            <a:r>
              <a:rPr lang="en-GB" dirty="0"/>
              <a:t>Paramedic</a:t>
            </a:r>
          </a:p>
          <a:p>
            <a:r>
              <a:rPr lang="en-GB" dirty="0"/>
              <a:t>Pharmacist</a:t>
            </a:r>
          </a:p>
          <a:p>
            <a:r>
              <a:rPr lang="en-GB" dirty="0"/>
              <a:t>Medical doctor</a:t>
            </a:r>
          </a:p>
          <a:p>
            <a:r>
              <a:rPr lang="en-GB" dirty="0"/>
              <a:t>Specialized nurse</a:t>
            </a:r>
          </a:p>
          <a:p>
            <a:endParaRPr lang="nl-NL" dirty="0"/>
          </a:p>
        </p:txBody>
      </p:sp>
    </p:spTree>
    <p:extLst>
      <p:ext uri="{BB962C8B-B14F-4D97-AF65-F5344CB8AC3E}">
        <p14:creationId xmlns:p14="http://schemas.microsoft.com/office/powerpoint/2010/main" val="99322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41022" y="128059"/>
            <a:ext cx="10515600" cy="1325563"/>
          </a:xfrm>
        </p:spPr>
        <p:txBody>
          <a:bodyPr>
            <a:normAutofit/>
          </a:bodyPr>
          <a:lstStyle/>
          <a:p>
            <a:pPr algn="ctr"/>
            <a:r>
              <a:rPr lang="nl-NL" sz="4000" b="1" dirty="0" err="1">
                <a:latin typeface="+mn-lt"/>
              </a:rPr>
              <a:t>Example</a:t>
            </a:r>
            <a:r>
              <a:rPr lang="nl-NL" sz="4000" b="1" dirty="0">
                <a:latin typeface="+mn-lt"/>
              </a:rPr>
              <a:t> I: Argus II</a:t>
            </a:r>
          </a:p>
        </p:txBody>
      </p:sp>
      <p:sp>
        <p:nvSpPr>
          <p:cNvPr id="3" name="Tijdelijke aanduiding voor inhoud 2"/>
          <p:cNvSpPr>
            <a:spLocks noGrp="1"/>
          </p:cNvSpPr>
          <p:nvPr>
            <p:ph idx="1"/>
          </p:nvPr>
        </p:nvSpPr>
        <p:spPr>
          <a:xfrm>
            <a:off x="838200" y="1619780"/>
            <a:ext cx="10515600" cy="4803598"/>
          </a:xfrm>
        </p:spPr>
        <p:txBody>
          <a:bodyPr>
            <a:normAutofit fontScale="92500" lnSpcReduction="10000"/>
          </a:bodyPr>
          <a:lstStyle/>
          <a:p>
            <a:r>
              <a:rPr lang="en-GB" sz="2200" dirty="0"/>
              <a:t>Medical device implant with CE</a:t>
            </a:r>
          </a:p>
          <a:p>
            <a:r>
              <a:rPr lang="en-GB" sz="2200" dirty="0"/>
              <a:t>Peripheral hospital starts with own money in 2012</a:t>
            </a:r>
          </a:p>
          <a:p>
            <a:r>
              <a:rPr lang="en-GB" sz="2200" dirty="0"/>
              <a:t>Great success: press, TV, TV-show</a:t>
            </a:r>
          </a:p>
          <a:p>
            <a:r>
              <a:rPr lang="en-GB" sz="2200" dirty="0"/>
              <a:t>DBC code application in 2013</a:t>
            </a:r>
          </a:p>
          <a:p>
            <a:r>
              <a:rPr lang="en-GB" sz="2200" dirty="0"/>
              <a:t>New requirement from National Health Authority: must be supported by a scientific organisation</a:t>
            </a:r>
          </a:p>
          <a:p>
            <a:r>
              <a:rPr lang="en-GB" sz="2200" dirty="0"/>
              <a:t>No support, because of internal interests: request is being held by NHA </a:t>
            </a:r>
          </a:p>
          <a:p>
            <a:r>
              <a:rPr lang="en-GB" sz="2200" dirty="0"/>
              <a:t>Care provider and peripheral hospital exit</a:t>
            </a:r>
          </a:p>
          <a:p>
            <a:r>
              <a:rPr lang="en-GB" sz="2200" dirty="0"/>
              <a:t>Support from scientific organisation does come </a:t>
            </a:r>
          </a:p>
          <a:p>
            <a:r>
              <a:rPr lang="en-GB" sz="2200" dirty="0"/>
              <a:t>NHA makes a concept DRG for implementation in the system per 2018</a:t>
            </a:r>
          </a:p>
          <a:p>
            <a:r>
              <a:rPr lang="en-GB" sz="2200" dirty="0"/>
              <a:t>No university hospital is willing to offer the treatment</a:t>
            </a:r>
          </a:p>
          <a:p>
            <a:r>
              <a:rPr lang="en-GB" sz="2200" dirty="0"/>
              <a:t>US company leaves the Dutch market because, apart from the patients, no one is interested.</a:t>
            </a:r>
          </a:p>
          <a:p>
            <a:r>
              <a:rPr lang="en-GB" sz="2200" dirty="0"/>
              <a:t>Reimbursement in EU, but because there are no decisions from Healthcare Institute, no title for provisions in The Netherlands.</a:t>
            </a:r>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11374507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8644"/>
            <a:ext cx="10515600" cy="1325563"/>
          </a:xfrm>
        </p:spPr>
        <p:txBody>
          <a:bodyPr>
            <a:normAutofit/>
          </a:bodyPr>
          <a:lstStyle/>
          <a:p>
            <a:pPr algn="ctr"/>
            <a:r>
              <a:rPr lang="nl-NL" sz="4000" b="1" dirty="0" err="1">
                <a:latin typeface="+mn-lt"/>
              </a:rPr>
              <a:t>Example</a:t>
            </a:r>
            <a:r>
              <a:rPr lang="nl-NL" sz="4000" b="1" dirty="0">
                <a:latin typeface="+mn-lt"/>
              </a:rPr>
              <a:t> II: B.N.</a:t>
            </a:r>
          </a:p>
        </p:txBody>
      </p:sp>
      <p:sp>
        <p:nvSpPr>
          <p:cNvPr id="3" name="Tijdelijke aanduiding voor inhoud 2"/>
          <p:cNvSpPr>
            <a:spLocks noGrp="1"/>
          </p:cNvSpPr>
          <p:nvPr>
            <p:ph idx="1"/>
          </p:nvPr>
        </p:nvSpPr>
        <p:spPr>
          <a:xfrm>
            <a:off x="838200" y="1509536"/>
            <a:ext cx="10515600" cy="4891264"/>
          </a:xfrm>
        </p:spPr>
        <p:txBody>
          <a:bodyPr>
            <a:normAutofit lnSpcReduction="10000"/>
          </a:bodyPr>
          <a:lstStyle/>
          <a:p>
            <a:r>
              <a:rPr lang="en-GB" sz="2000" dirty="0"/>
              <a:t>Medical device implant with CE in 2011</a:t>
            </a:r>
          </a:p>
          <a:p>
            <a:r>
              <a:rPr lang="en-GB" sz="2000" dirty="0"/>
              <a:t>University hospital starts with own money in 2013</a:t>
            </a:r>
          </a:p>
          <a:p>
            <a:r>
              <a:rPr lang="en-GB" sz="2000" dirty="0"/>
              <a:t>DBC code application in 2013</a:t>
            </a:r>
          </a:p>
          <a:p>
            <a:r>
              <a:rPr lang="en-GB" sz="2000" dirty="0"/>
              <a:t>Rejection first by DBC-O: too few patients and only 1 hospital offering</a:t>
            </a:r>
          </a:p>
          <a:p>
            <a:r>
              <a:rPr lang="en-GB" sz="2000" dirty="0"/>
              <a:t>5 university hospitals continue, there are 100 to 150 patients to be expected</a:t>
            </a:r>
          </a:p>
          <a:p>
            <a:r>
              <a:rPr lang="en-GB" sz="2000" dirty="0"/>
              <a:t>Support from NHV and scientific organisation, sub group of NIV (European guidelines available)</a:t>
            </a:r>
          </a:p>
          <a:p>
            <a:r>
              <a:rPr lang="en-GB" sz="2000" dirty="0"/>
              <a:t>Allocation secondarily by DRG Maintenance in 2014 for admission to Health Insurance Act 16A</a:t>
            </a:r>
          </a:p>
          <a:p>
            <a:r>
              <a:rPr lang="en-GB" sz="2000" dirty="0"/>
              <a:t>Note from medical-scientific advisory board from DRG-M: we need availability as a last resort</a:t>
            </a:r>
          </a:p>
          <a:p>
            <a:r>
              <a:rPr lang="en-GB" sz="2000" dirty="0"/>
              <a:t>1 health insurance company will reimburse, 1 doesn’t want to and asks Healthcare Institute for explanation/point of view</a:t>
            </a:r>
          </a:p>
          <a:p>
            <a:r>
              <a:rPr lang="en-GB" sz="2000" dirty="0"/>
              <a:t>Concept advice in April 2017; in short, </a:t>
            </a:r>
            <a:r>
              <a:rPr lang="en-GB" sz="2000" i="1" dirty="0"/>
              <a:t>it is a non-working product for a patient group that does not exist</a:t>
            </a:r>
          </a:p>
          <a:p>
            <a:r>
              <a:rPr lang="en-GB" sz="2000" dirty="0"/>
              <a:t>If the conclusion from the Healthcare Institute stands it will not be standard of care and daily practice and product/company exit. </a:t>
            </a:r>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714137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52311" y="0"/>
            <a:ext cx="10515600" cy="1325563"/>
          </a:xfrm>
        </p:spPr>
        <p:txBody>
          <a:bodyPr>
            <a:normAutofit/>
          </a:bodyPr>
          <a:lstStyle/>
          <a:p>
            <a:pPr algn="ctr"/>
            <a:r>
              <a:rPr lang="nl-NL" sz="4000" b="1" dirty="0" err="1">
                <a:latin typeface="+mn-lt"/>
              </a:rPr>
              <a:t>Example</a:t>
            </a:r>
            <a:r>
              <a:rPr lang="nl-NL" sz="4000" b="1" dirty="0">
                <a:latin typeface="+mn-lt"/>
              </a:rPr>
              <a:t> III: </a:t>
            </a:r>
            <a:r>
              <a:rPr lang="nl-NL" sz="4000" b="1" dirty="0" smtClean="0">
                <a:latin typeface="+mn-lt"/>
              </a:rPr>
              <a:t>SPT</a:t>
            </a:r>
            <a:endParaRPr lang="nl-NL" sz="4000" b="1" dirty="0">
              <a:latin typeface="+mn-lt"/>
            </a:endParaRPr>
          </a:p>
        </p:txBody>
      </p:sp>
      <p:sp>
        <p:nvSpPr>
          <p:cNvPr id="3" name="Tijdelijke aanduiding voor inhoud 2"/>
          <p:cNvSpPr>
            <a:spLocks noGrp="1"/>
          </p:cNvSpPr>
          <p:nvPr>
            <p:ph idx="1"/>
          </p:nvPr>
        </p:nvSpPr>
        <p:spPr>
          <a:xfrm>
            <a:off x="857955" y="1325562"/>
            <a:ext cx="10515600" cy="5075237"/>
          </a:xfrm>
        </p:spPr>
        <p:txBody>
          <a:bodyPr>
            <a:normAutofit/>
          </a:bodyPr>
          <a:lstStyle/>
          <a:p>
            <a:r>
              <a:rPr lang="en-GB" sz="2000" dirty="0"/>
              <a:t>Medical device outpatient market with CE in 2013</a:t>
            </a:r>
          </a:p>
          <a:p>
            <a:r>
              <a:rPr lang="en-GB" sz="2000" dirty="0"/>
              <a:t>According to Healthcare Institute not standard of care and daily practice because of too short studies (EBM, package principles 2006)</a:t>
            </a:r>
          </a:p>
          <a:p>
            <a:r>
              <a:rPr lang="en-GB" sz="2000" dirty="0"/>
              <a:t>New studies ready in 2005 and in accordance with package principles 2006</a:t>
            </a:r>
          </a:p>
          <a:p>
            <a:r>
              <a:rPr lang="en-GB" sz="2000" dirty="0"/>
              <a:t>According to health insurance company standard of care and daily practice, reimbursement to follow</a:t>
            </a:r>
          </a:p>
          <a:p>
            <a:r>
              <a:rPr lang="en-GB" sz="2000" dirty="0"/>
              <a:t>National Health Authority intervenes and states that 1 health insurance company does not stand for an unambiguous basic insurance package and refers to the Healthcare Institute for explanation and point of view</a:t>
            </a:r>
          </a:p>
          <a:p>
            <a:r>
              <a:rPr lang="en-GB" sz="2000" dirty="0"/>
              <a:t>According to concept point of view of Healthcare Institute 2017: not standard of care and daily practice because studies are not in accordance with package principles 2015 (PICOT and GRADE criteria)</a:t>
            </a:r>
          </a:p>
          <a:p>
            <a:r>
              <a:rPr lang="en-GB" sz="2000" dirty="0"/>
              <a:t>If the conclusion from the Healthcare Institute 2017 stands, in spite of substantive objections, it will not be standard of care and daily practice and product/company exit. </a:t>
            </a:r>
          </a:p>
          <a:p>
            <a:pPr marL="0" indent="0">
              <a:buNone/>
            </a:pPr>
            <a:endParaRPr lang="en-GB" dirty="0"/>
          </a:p>
          <a:p>
            <a:endParaRPr lang="en-GB" dirty="0"/>
          </a:p>
          <a:p>
            <a:endParaRPr lang="en-GB" dirty="0"/>
          </a:p>
        </p:txBody>
      </p:sp>
    </p:spTree>
    <p:extLst>
      <p:ext uri="{BB962C8B-B14F-4D97-AF65-F5344CB8AC3E}">
        <p14:creationId xmlns:p14="http://schemas.microsoft.com/office/powerpoint/2010/main" val="687879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4000" b="1" dirty="0" err="1">
                <a:latin typeface="+mn-lt"/>
              </a:rPr>
              <a:t>What</a:t>
            </a:r>
            <a:r>
              <a:rPr lang="nl-NL" sz="4000" b="1" dirty="0">
                <a:latin typeface="+mn-lt"/>
              </a:rPr>
              <a:t> does </a:t>
            </a:r>
            <a:r>
              <a:rPr lang="nl-NL" sz="4000" b="1" dirty="0" err="1">
                <a:latin typeface="+mn-lt"/>
              </a:rPr>
              <a:t>this</a:t>
            </a:r>
            <a:r>
              <a:rPr lang="nl-NL" sz="4000" b="1" dirty="0">
                <a:latin typeface="+mn-lt"/>
              </a:rPr>
              <a:t> </a:t>
            </a:r>
            <a:r>
              <a:rPr lang="nl-NL" sz="4000" b="1" dirty="0" err="1">
                <a:latin typeface="+mn-lt"/>
              </a:rPr>
              <a:t>teach</a:t>
            </a:r>
            <a:r>
              <a:rPr lang="nl-NL" sz="4000" b="1" dirty="0">
                <a:latin typeface="+mn-lt"/>
              </a:rPr>
              <a:t> </a:t>
            </a:r>
            <a:r>
              <a:rPr lang="nl-NL" sz="4000" b="1" dirty="0" err="1">
                <a:latin typeface="+mn-lt"/>
              </a:rPr>
              <a:t>us</a:t>
            </a:r>
            <a:r>
              <a:rPr lang="nl-NL" sz="4000" b="1" dirty="0">
                <a:latin typeface="+mn-lt"/>
              </a:rPr>
              <a:t>?</a:t>
            </a:r>
          </a:p>
        </p:txBody>
      </p:sp>
      <p:sp>
        <p:nvSpPr>
          <p:cNvPr id="3" name="Tijdelijke aanduiding voor inhoud 2"/>
          <p:cNvSpPr>
            <a:spLocks noGrp="1"/>
          </p:cNvSpPr>
          <p:nvPr>
            <p:ph idx="1"/>
          </p:nvPr>
        </p:nvSpPr>
        <p:spPr/>
        <p:txBody>
          <a:bodyPr>
            <a:normAutofit/>
          </a:bodyPr>
          <a:lstStyle/>
          <a:p>
            <a:r>
              <a:rPr lang="en-GB" dirty="0"/>
              <a:t>Nothing is certain, a lot can happen during the process</a:t>
            </a:r>
          </a:p>
          <a:p>
            <a:r>
              <a:rPr lang="en-GB" dirty="0"/>
              <a:t>Argus: changing demands from DRG-M and counteracting professional organisation</a:t>
            </a:r>
          </a:p>
          <a:p>
            <a:r>
              <a:rPr lang="en-GB" dirty="0"/>
              <a:t>B.N.: contradiction of the vision of the medical scientific advisory board of DRG-M and the Healthcare Institute</a:t>
            </a:r>
          </a:p>
          <a:p>
            <a:r>
              <a:rPr lang="en-GB" dirty="0"/>
              <a:t>N.B.: Changing demands with regard to studies and outcomes</a:t>
            </a:r>
          </a:p>
          <a:p>
            <a:r>
              <a:rPr lang="en-GB" dirty="0"/>
              <a:t>This all shows at the end of the process where de facto all </a:t>
            </a:r>
            <a:r>
              <a:rPr lang="en-GB" dirty="0" smtClean="0"/>
              <a:t>investments </a:t>
            </a:r>
            <a:r>
              <a:rPr lang="en-GB" dirty="0"/>
              <a:t>may or can lead to nothing.</a:t>
            </a:r>
          </a:p>
        </p:txBody>
      </p:sp>
    </p:spTree>
    <p:extLst>
      <p:ext uri="{BB962C8B-B14F-4D97-AF65-F5344CB8AC3E}">
        <p14:creationId xmlns:p14="http://schemas.microsoft.com/office/powerpoint/2010/main" val="1003288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Risk analyses </a:t>
            </a:r>
            <a:endParaRPr lang="nl-NL" sz="4000" dirty="0"/>
          </a:p>
        </p:txBody>
      </p:sp>
      <p:sp>
        <p:nvSpPr>
          <p:cNvPr id="3" name="Tijdelijke aanduiding voor inhoud 2"/>
          <p:cNvSpPr>
            <a:spLocks noGrp="1"/>
          </p:cNvSpPr>
          <p:nvPr>
            <p:ph idx="1"/>
          </p:nvPr>
        </p:nvSpPr>
        <p:spPr/>
        <p:txBody>
          <a:bodyPr/>
          <a:lstStyle/>
          <a:p>
            <a:r>
              <a:rPr lang="nl-NL" dirty="0" smtClean="0"/>
              <a:t>In </a:t>
            </a:r>
            <a:r>
              <a:rPr lang="nl-NL" dirty="0"/>
              <a:t>a</a:t>
            </a:r>
            <a:r>
              <a:rPr lang="nl-NL" dirty="0" smtClean="0"/>
              <a:t> </a:t>
            </a:r>
            <a:r>
              <a:rPr lang="nl-NL" dirty="0" smtClean="0"/>
              <a:t>TTM periode </a:t>
            </a:r>
            <a:r>
              <a:rPr lang="nl-NL" dirty="0" smtClean="0"/>
              <a:t>of at </a:t>
            </a:r>
            <a:r>
              <a:rPr lang="nl-NL" dirty="0" err="1" smtClean="0"/>
              <a:t>least</a:t>
            </a:r>
            <a:r>
              <a:rPr lang="nl-NL" dirty="0" smtClean="0"/>
              <a:t> </a:t>
            </a:r>
            <a:r>
              <a:rPr lang="nl-NL" dirty="0" smtClean="0"/>
              <a:t>10 </a:t>
            </a:r>
            <a:r>
              <a:rPr lang="nl-NL" dirty="0" err="1" smtClean="0"/>
              <a:t>year</a:t>
            </a:r>
            <a:r>
              <a:rPr lang="nl-NL" dirty="0" smtClean="0"/>
              <a:t> a lot </a:t>
            </a:r>
            <a:r>
              <a:rPr lang="nl-NL" dirty="0" err="1" smtClean="0"/>
              <a:t>will</a:t>
            </a:r>
            <a:r>
              <a:rPr lang="nl-NL" dirty="0" smtClean="0"/>
              <a:t> change</a:t>
            </a:r>
            <a:endParaRPr lang="nl-NL" dirty="0" smtClean="0"/>
          </a:p>
          <a:p>
            <a:r>
              <a:rPr lang="nl-NL" dirty="0" smtClean="0"/>
              <a:t>Same of </a:t>
            </a:r>
            <a:r>
              <a:rPr lang="nl-NL" dirty="0" err="1" smtClean="0"/>
              <a:t>comparable</a:t>
            </a:r>
            <a:r>
              <a:rPr lang="nl-NL" dirty="0" smtClean="0"/>
              <a:t> </a:t>
            </a:r>
            <a:r>
              <a:rPr lang="nl-NL" dirty="0" err="1" smtClean="0"/>
              <a:t>products</a:t>
            </a:r>
            <a:r>
              <a:rPr lang="nl-NL" dirty="0" smtClean="0"/>
              <a:t> </a:t>
            </a:r>
            <a:r>
              <a:rPr lang="nl-NL" dirty="0" err="1" smtClean="0"/>
              <a:t>will</a:t>
            </a:r>
            <a:r>
              <a:rPr lang="nl-NL" dirty="0" smtClean="0"/>
              <a:t> </a:t>
            </a:r>
            <a:r>
              <a:rPr lang="nl-NL" dirty="0" err="1" smtClean="0"/>
              <a:t>be</a:t>
            </a:r>
            <a:r>
              <a:rPr lang="nl-NL" dirty="0" smtClean="0"/>
              <a:t> on </a:t>
            </a:r>
            <a:r>
              <a:rPr lang="nl-NL" dirty="0" err="1" smtClean="0"/>
              <a:t>the</a:t>
            </a:r>
            <a:r>
              <a:rPr lang="nl-NL" dirty="0" smtClean="0"/>
              <a:t> market </a:t>
            </a:r>
            <a:r>
              <a:rPr lang="nl-NL" dirty="0" err="1" smtClean="0"/>
              <a:t>before</a:t>
            </a:r>
            <a:r>
              <a:rPr lang="nl-NL" dirty="0" smtClean="0"/>
              <a:t> </a:t>
            </a:r>
            <a:r>
              <a:rPr lang="nl-NL" dirty="0" err="1" smtClean="0"/>
              <a:t>you</a:t>
            </a:r>
            <a:endParaRPr lang="nl-NL" dirty="0" smtClean="0"/>
          </a:p>
          <a:p>
            <a:r>
              <a:rPr lang="nl-NL" dirty="0" err="1" smtClean="0"/>
              <a:t>You</a:t>
            </a:r>
            <a:r>
              <a:rPr lang="nl-NL" dirty="0" smtClean="0"/>
              <a:t> </a:t>
            </a:r>
            <a:r>
              <a:rPr lang="nl-NL" dirty="0" err="1" smtClean="0"/>
              <a:t>think</a:t>
            </a:r>
            <a:r>
              <a:rPr lang="nl-NL" dirty="0" smtClean="0"/>
              <a:t> </a:t>
            </a:r>
            <a:r>
              <a:rPr lang="nl-NL" dirty="0" err="1" smtClean="0"/>
              <a:t>about</a:t>
            </a:r>
            <a:r>
              <a:rPr lang="nl-NL" dirty="0" smtClean="0"/>
              <a:t> a </a:t>
            </a:r>
            <a:r>
              <a:rPr lang="nl-NL" dirty="0" err="1" smtClean="0"/>
              <a:t>reimbursed</a:t>
            </a:r>
            <a:r>
              <a:rPr lang="nl-NL" dirty="0" smtClean="0"/>
              <a:t> market but </a:t>
            </a:r>
            <a:r>
              <a:rPr lang="nl-NL" dirty="0" err="1" smtClean="0"/>
              <a:t>it</a:t>
            </a:r>
            <a:r>
              <a:rPr lang="nl-NL" dirty="0" smtClean="0"/>
              <a:t> </a:t>
            </a:r>
            <a:r>
              <a:rPr lang="nl-NL" dirty="0" err="1" smtClean="0"/>
              <a:t>will</a:t>
            </a:r>
            <a:r>
              <a:rPr lang="nl-NL" dirty="0" smtClean="0"/>
              <a:t> </a:t>
            </a:r>
            <a:r>
              <a:rPr lang="nl-NL" dirty="0" err="1" smtClean="0"/>
              <a:t>be</a:t>
            </a:r>
            <a:r>
              <a:rPr lang="nl-NL" dirty="0" smtClean="0"/>
              <a:t> OTC</a:t>
            </a:r>
            <a:endParaRPr lang="nl-NL" dirty="0" smtClean="0"/>
          </a:p>
          <a:p>
            <a:r>
              <a:rPr lang="nl-NL" dirty="0" smtClean="0"/>
              <a:t>The </a:t>
            </a:r>
            <a:r>
              <a:rPr lang="nl-NL" dirty="0" err="1" smtClean="0"/>
              <a:t>problem</a:t>
            </a:r>
            <a:r>
              <a:rPr lang="nl-NL" dirty="0" smtClean="0"/>
              <a:t> </a:t>
            </a:r>
            <a:r>
              <a:rPr lang="nl-NL" dirty="0" err="1" smtClean="0"/>
              <a:t>doesn’t</a:t>
            </a:r>
            <a:r>
              <a:rPr lang="nl-NL" dirty="0" smtClean="0"/>
              <a:t> </a:t>
            </a:r>
            <a:r>
              <a:rPr lang="nl-NL" dirty="0" err="1" smtClean="0"/>
              <a:t>exist</a:t>
            </a:r>
            <a:r>
              <a:rPr lang="nl-NL" dirty="0" smtClean="0"/>
              <a:t> </a:t>
            </a:r>
            <a:r>
              <a:rPr lang="nl-NL" dirty="0" err="1" smtClean="0"/>
              <a:t>anymore</a:t>
            </a:r>
            <a:endParaRPr lang="nl-NL" dirty="0" smtClean="0"/>
          </a:p>
          <a:p>
            <a:endParaRPr lang="nl-NL" dirty="0"/>
          </a:p>
          <a:p>
            <a:r>
              <a:rPr lang="nl-NL" dirty="0" smtClean="0"/>
              <a:t> </a:t>
            </a:r>
            <a:r>
              <a:rPr lang="nl-NL" dirty="0" err="1"/>
              <a:t>B</a:t>
            </a:r>
            <a:r>
              <a:rPr lang="nl-NL" dirty="0" err="1" smtClean="0"/>
              <a:t>efore</a:t>
            </a:r>
            <a:r>
              <a:rPr lang="nl-NL" dirty="0" smtClean="0"/>
              <a:t> </a:t>
            </a:r>
            <a:r>
              <a:rPr lang="nl-NL" dirty="0" err="1" smtClean="0"/>
              <a:t>each</a:t>
            </a:r>
            <a:r>
              <a:rPr lang="nl-NL" dirty="0" smtClean="0"/>
              <a:t> new investment, </a:t>
            </a:r>
            <a:r>
              <a:rPr lang="nl-NL" dirty="0" err="1" smtClean="0"/>
              <a:t>thin</a:t>
            </a:r>
            <a:r>
              <a:rPr lang="nl-NL" dirty="0" err="1" smtClean="0"/>
              <a:t>k</a:t>
            </a:r>
            <a:r>
              <a:rPr lang="nl-NL" dirty="0" smtClean="0"/>
              <a:t> </a:t>
            </a:r>
            <a:r>
              <a:rPr lang="nl-NL" dirty="0" err="1" smtClean="0"/>
              <a:t>twice</a:t>
            </a:r>
            <a:endParaRPr lang="nl-NL" dirty="0" smtClean="0"/>
          </a:p>
          <a:p>
            <a:endParaRPr lang="nl-NL" dirty="0"/>
          </a:p>
          <a:p>
            <a:r>
              <a:rPr lang="nl-NL" dirty="0" err="1" smtClean="0"/>
              <a:t>Good</a:t>
            </a:r>
            <a:r>
              <a:rPr lang="nl-NL" dirty="0" smtClean="0"/>
              <a:t> </a:t>
            </a:r>
            <a:r>
              <a:rPr lang="nl-NL" dirty="0" err="1" smtClean="0"/>
              <a:t>luck</a:t>
            </a:r>
            <a:r>
              <a:rPr lang="nl-NL" dirty="0" smtClean="0"/>
              <a:t>! The </a:t>
            </a:r>
            <a:r>
              <a:rPr lang="nl-NL" dirty="0" err="1" smtClean="0"/>
              <a:t>world</a:t>
            </a:r>
            <a:r>
              <a:rPr lang="nl-NL" dirty="0" smtClean="0"/>
              <a:t> is </a:t>
            </a:r>
            <a:r>
              <a:rPr lang="nl-NL" dirty="0" err="1" smtClean="0"/>
              <a:t>waiting</a:t>
            </a:r>
            <a:r>
              <a:rPr lang="nl-NL" dirty="0" smtClean="0"/>
              <a:t> </a:t>
            </a:r>
            <a:r>
              <a:rPr lang="nl-NL" dirty="0" err="1" smtClean="0"/>
              <a:t>for</a:t>
            </a:r>
            <a:r>
              <a:rPr lang="nl-NL" dirty="0" smtClean="0"/>
              <a:t> </a:t>
            </a:r>
            <a:r>
              <a:rPr lang="nl-NL" dirty="0" err="1" smtClean="0"/>
              <a:t>you</a:t>
            </a:r>
            <a:r>
              <a:rPr lang="nl-NL" dirty="0" smtClean="0"/>
              <a:t>!</a:t>
            </a:r>
            <a:endParaRPr lang="nl-NL" dirty="0" smtClean="0"/>
          </a:p>
          <a:p>
            <a:endParaRPr lang="nl-NL" dirty="0"/>
          </a:p>
        </p:txBody>
      </p:sp>
    </p:spTree>
    <p:extLst>
      <p:ext uri="{BB962C8B-B14F-4D97-AF65-F5344CB8AC3E}">
        <p14:creationId xmlns:p14="http://schemas.microsoft.com/office/powerpoint/2010/main" val="65603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4000" dirty="0" smtClean="0"/>
              <a:t>Seijgraaf Consultancy </a:t>
            </a:r>
            <a:endParaRPr lang="nl-NL" sz="4000" dirty="0"/>
          </a:p>
        </p:txBody>
      </p:sp>
      <p:sp>
        <p:nvSpPr>
          <p:cNvPr id="3" name="Tijdelijke aanduiding voor inhoud 2"/>
          <p:cNvSpPr>
            <a:spLocks noGrp="1"/>
          </p:cNvSpPr>
          <p:nvPr>
            <p:ph idx="1"/>
          </p:nvPr>
        </p:nvSpPr>
        <p:spPr/>
        <p:txBody>
          <a:bodyPr/>
          <a:lstStyle/>
          <a:p>
            <a:r>
              <a:rPr lang="nl-NL" dirty="0" smtClean="0"/>
              <a:t>Seijgraaf Consultancy BV,  2104 AA Heemstede</a:t>
            </a:r>
          </a:p>
          <a:p>
            <a:endParaRPr lang="nl-NL" dirty="0" smtClean="0"/>
          </a:p>
          <a:p>
            <a:r>
              <a:rPr lang="nl-NL" dirty="0" smtClean="0"/>
              <a:t>IHC Switzerland </a:t>
            </a:r>
            <a:r>
              <a:rPr lang="nl-NL" dirty="0" err="1" smtClean="0"/>
              <a:t>Sarl</a:t>
            </a:r>
            <a:r>
              <a:rPr lang="nl-NL" dirty="0" smtClean="0"/>
              <a:t>, CH 1815 </a:t>
            </a:r>
            <a:r>
              <a:rPr lang="nl-NL" dirty="0" err="1" smtClean="0"/>
              <a:t>Montreux-Clarens</a:t>
            </a:r>
            <a:r>
              <a:rPr lang="nl-NL" dirty="0" smtClean="0"/>
              <a:t>                                   (20 </a:t>
            </a:r>
            <a:r>
              <a:rPr lang="nl-NL" dirty="0" err="1" smtClean="0"/>
              <a:t>international</a:t>
            </a:r>
            <a:r>
              <a:rPr lang="nl-NL" dirty="0" smtClean="0"/>
              <a:t> </a:t>
            </a:r>
            <a:r>
              <a:rPr lang="nl-NL" dirty="0" smtClean="0"/>
              <a:t>partners </a:t>
            </a:r>
            <a:r>
              <a:rPr lang="nl-NL" dirty="0" err="1" smtClean="0"/>
              <a:t>connected</a:t>
            </a:r>
            <a:r>
              <a:rPr lang="nl-NL" dirty="0" smtClean="0"/>
              <a:t> </a:t>
            </a:r>
            <a:r>
              <a:rPr lang="nl-NL" dirty="0" err="1" smtClean="0"/>
              <a:t>with</a:t>
            </a:r>
            <a:r>
              <a:rPr lang="nl-NL" dirty="0" smtClean="0"/>
              <a:t> </a:t>
            </a:r>
            <a:r>
              <a:rPr lang="nl-NL" dirty="0" err="1" smtClean="0"/>
              <a:t>SLA’s</a:t>
            </a:r>
            <a:r>
              <a:rPr lang="nl-NL" dirty="0" smtClean="0"/>
              <a:t>)</a:t>
            </a:r>
            <a:endParaRPr lang="nl-NL" dirty="0" smtClean="0"/>
          </a:p>
          <a:p>
            <a:r>
              <a:rPr lang="nl-NL" dirty="0" smtClean="0"/>
              <a:t>                                                                       </a:t>
            </a:r>
          </a:p>
          <a:p>
            <a:r>
              <a:rPr lang="nl-NL" dirty="0" smtClean="0"/>
              <a:t>Alpscapes project &amp; development GmbH, A-1080 Wien</a:t>
            </a:r>
          </a:p>
          <a:p>
            <a:endParaRPr lang="nl-NL" dirty="0" smtClean="0"/>
          </a:p>
          <a:p>
            <a:endParaRPr lang="nl-NL" dirty="0" smtClean="0"/>
          </a:p>
          <a:p>
            <a:endParaRPr lang="nl-NL" dirty="0"/>
          </a:p>
        </p:txBody>
      </p:sp>
    </p:spTree>
    <p:extLst>
      <p:ext uri="{BB962C8B-B14F-4D97-AF65-F5344CB8AC3E}">
        <p14:creationId xmlns:p14="http://schemas.microsoft.com/office/powerpoint/2010/main" val="163956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4000" b="1" dirty="0">
                <a:latin typeface="+mn-lt"/>
              </a:rPr>
              <a:t>It is a long way</a:t>
            </a:r>
          </a:p>
        </p:txBody>
      </p:sp>
      <p:sp>
        <p:nvSpPr>
          <p:cNvPr id="3" name="Tijdelijke aanduiding voor inhoud 2"/>
          <p:cNvSpPr>
            <a:spLocks noGrp="1"/>
          </p:cNvSpPr>
          <p:nvPr>
            <p:ph idx="1"/>
          </p:nvPr>
        </p:nvSpPr>
        <p:spPr/>
        <p:txBody>
          <a:bodyPr>
            <a:normAutofit/>
          </a:bodyPr>
          <a:lstStyle/>
          <a:p>
            <a:r>
              <a:rPr lang="en-GB" dirty="0"/>
              <a:t>Based on a NHS study: average TTM 17 years</a:t>
            </a:r>
          </a:p>
          <a:p>
            <a:r>
              <a:rPr lang="en-GB" dirty="0"/>
              <a:t>When you start in 2017, your product will be on the market in 2034</a:t>
            </a:r>
          </a:p>
          <a:p>
            <a:endParaRPr lang="en-GB" dirty="0"/>
          </a:p>
          <a:p>
            <a:r>
              <a:rPr lang="en-GB" dirty="0"/>
              <a:t>2034 is probably different from 2017:</a:t>
            </a:r>
          </a:p>
          <a:p>
            <a:pPr lvl="1"/>
            <a:r>
              <a:rPr lang="en-GB" sz="2800" dirty="0"/>
              <a:t>Big Data</a:t>
            </a:r>
          </a:p>
          <a:p>
            <a:pPr lvl="1"/>
            <a:r>
              <a:rPr lang="en-GB" sz="2800" dirty="0"/>
              <a:t>Genomics</a:t>
            </a:r>
          </a:p>
          <a:p>
            <a:pPr lvl="1"/>
            <a:r>
              <a:rPr lang="en-GB" sz="2800" dirty="0"/>
              <a:t>Virtual and Augmented reality</a:t>
            </a:r>
          </a:p>
          <a:p>
            <a:pPr lvl="1"/>
            <a:r>
              <a:rPr lang="en-GB" sz="2800" dirty="0"/>
              <a:t>3D Printing</a:t>
            </a:r>
          </a:p>
          <a:p>
            <a:pPr lvl="1"/>
            <a:r>
              <a:rPr lang="en-GB" sz="2800" dirty="0"/>
              <a:t>Google healthcare</a:t>
            </a:r>
          </a:p>
        </p:txBody>
      </p:sp>
    </p:spTree>
    <p:extLst>
      <p:ext uri="{BB962C8B-B14F-4D97-AF65-F5344CB8AC3E}">
        <p14:creationId xmlns:p14="http://schemas.microsoft.com/office/powerpoint/2010/main" val="1418692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4000" b="1" dirty="0">
                <a:latin typeface="+mn-lt"/>
              </a:rPr>
              <a:t>It is a long way</a:t>
            </a:r>
          </a:p>
        </p:txBody>
      </p:sp>
      <p:sp>
        <p:nvSpPr>
          <p:cNvPr id="3" name="Tijdelijke aanduiding voor inhoud 2"/>
          <p:cNvSpPr>
            <a:spLocks noGrp="1"/>
          </p:cNvSpPr>
          <p:nvPr>
            <p:ph idx="1"/>
          </p:nvPr>
        </p:nvSpPr>
        <p:spPr/>
        <p:txBody>
          <a:bodyPr>
            <a:normAutofit lnSpcReduction="10000"/>
          </a:bodyPr>
          <a:lstStyle/>
          <a:p>
            <a:r>
              <a:rPr lang="en-GB" dirty="0"/>
              <a:t>When you start in 2017, your product will be on the market in 2034</a:t>
            </a:r>
          </a:p>
          <a:p>
            <a:endParaRPr lang="en-GB" dirty="0"/>
          </a:p>
          <a:p>
            <a:r>
              <a:rPr lang="en-GB" dirty="0"/>
              <a:t>Do a risk analysis to be confident about the market before you spend a lot of money for clinical studies etc.</a:t>
            </a:r>
          </a:p>
          <a:p>
            <a:endParaRPr lang="en-GB" dirty="0"/>
          </a:p>
          <a:p>
            <a:r>
              <a:rPr lang="en-GB" dirty="0"/>
              <a:t>Any moment during this process you should ask:</a:t>
            </a:r>
          </a:p>
          <a:p>
            <a:pPr lvl="1"/>
            <a:r>
              <a:rPr lang="en-GB" sz="2800" dirty="0"/>
              <a:t>Is my innovative product still unique? </a:t>
            </a:r>
          </a:p>
          <a:p>
            <a:pPr lvl="1"/>
            <a:r>
              <a:rPr lang="en-GB" sz="2800" dirty="0"/>
              <a:t>Is the intended use still opportune? </a:t>
            </a:r>
          </a:p>
          <a:p>
            <a:pPr lvl="1"/>
            <a:r>
              <a:rPr lang="en-GB" sz="2800" dirty="0"/>
              <a:t>Is the golden standard still the same as when I started?</a:t>
            </a:r>
          </a:p>
          <a:p>
            <a:pPr lvl="1"/>
            <a:r>
              <a:rPr lang="en-GB" sz="2800" dirty="0"/>
              <a:t>Is the business model still opportune?</a:t>
            </a:r>
          </a:p>
        </p:txBody>
      </p:sp>
    </p:spTree>
    <p:extLst>
      <p:ext uri="{BB962C8B-B14F-4D97-AF65-F5344CB8AC3E}">
        <p14:creationId xmlns:p14="http://schemas.microsoft.com/office/powerpoint/2010/main" val="1745072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4000" b="1" dirty="0">
                <a:latin typeface="+mn-lt"/>
              </a:rPr>
              <a:t>Game </a:t>
            </a:r>
            <a:r>
              <a:rPr lang="nl-NL" sz="4000" b="1" dirty="0" err="1">
                <a:latin typeface="+mn-lt"/>
              </a:rPr>
              <a:t>changer</a:t>
            </a:r>
            <a:r>
              <a:rPr lang="nl-NL" sz="4000" b="1" dirty="0">
                <a:latin typeface="+mn-lt"/>
              </a:rPr>
              <a:t> </a:t>
            </a:r>
            <a:r>
              <a:rPr lang="nl-NL" sz="4000" b="1" dirty="0" err="1">
                <a:latin typeface="+mn-lt"/>
              </a:rPr>
              <a:t>expected</a:t>
            </a:r>
            <a:endParaRPr lang="nl-NL" sz="4000" b="1" dirty="0">
              <a:latin typeface="+mn-lt"/>
            </a:endParaRPr>
          </a:p>
        </p:txBody>
      </p:sp>
      <p:sp>
        <p:nvSpPr>
          <p:cNvPr id="3" name="Tijdelijke aanduiding voor inhoud 2"/>
          <p:cNvSpPr>
            <a:spLocks noGrp="1"/>
          </p:cNvSpPr>
          <p:nvPr>
            <p:ph idx="1"/>
          </p:nvPr>
        </p:nvSpPr>
        <p:spPr/>
        <p:txBody>
          <a:bodyPr>
            <a:normAutofit/>
          </a:bodyPr>
          <a:lstStyle/>
          <a:p>
            <a:r>
              <a:rPr lang="en-GB" dirty="0"/>
              <a:t>Foreseeable diseases will not be insurable</a:t>
            </a:r>
          </a:p>
          <a:p>
            <a:r>
              <a:rPr lang="en-GB" dirty="0"/>
              <a:t>Low burden of disease will not be funded collectively</a:t>
            </a:r>
          </a:p>
          <a:p>
            <a:r>
              <a:rPr lang="en-GB" dirty="0"/>
              <a:t>Individual responsibility will increase</a:t>
            </a:r>
          </a:p>
          <a:p>
            <a:r>
              <a:rPr lang="en-GB" dirty="0"/>
              <a:t>Solidarity will have limited shelf life</a:t>
            </a:r>
          </a:p>
          <a:p>
            <a:r>
              <a:rPr lang="en-GB" dirty="0"/>
              <a:t>From reimbursement to out of pocket</a:t>
            </a:r>
          </a:p>
          <a:p>
            <a:r>
              <a:rPr lang="en-GB" dirty="0"/>
              <a:t>Out of pocket: from passive patient to active costumer</a:t>
            </a:r>
          </a:p>
          <a:p>
            <a:r>
              <a:rPr lang="en-GB" dirty="0"/>
              <a:t>Traditional distribution in healthcare will be “Carrefour + </a:t>
            </a:r>
            <a:r>
              <a:rPr lang="en-GB" dirty="0" err="1"/>
              <a:t>Bol.Com</a:t>
            </a:r>
            <a:r>
              <a:rPr lang="en-GB" dirty="0"/>
              <a:t>”</a:t>
            </a:r>
          </a:p>
          <a:p>
            <a:endParaRPr lang="en-GB" dirty="0"/>
          </a:p>
          <a:p>
            <a:endParaRPr lang="nl-NL" dirty="0"/>
          </a:p>
          <a:p>
            <a:endParaRPr lang="nl-NL" dirty="0"/>
          </a:p>
        </p:txBody>
      </p:sp>
    </p:spTree>
    <p:extLst>
      <p:ext uri="{BB962C8B-B14F-4D97-AF65-F5344CB8AC3E}">
        <p14:creationId xmlns:p14="http://schemas.microsoft.com/office/powerpoint/2010/main" val="133071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4000" b="1" dirty="0" err="1">
                <a:latin typeface="+mn-lt"/>
              </a:rPr>
              <a:t>Who</a:t>
            </a:r>
            <a:r>
              <a:rPr lang="nl-NL" sz="4000" b="1" dirty="0">
                <a:latin typeface="+mn-lt"/>
              </a:rPr>
              <a:t> </a:t>
            </a:r>
            <a:r>
              <a:rPr lang="nl-NL" sz="4000" b="1" dirty="0" err="1">
                <a:latin typeface="+mn-lt"/>
              </a:rPr>
              <a:t>will</a:t>
            </a:r>
            <a:r>
              <a:rPr lang="nl-NL" sz="4000" b="1" dirty="0">
                <a:latin typeface="+mn-lt"/>
              </a:rPr>
              <a:t> we meet?</a:t>
            </a:r>
          </a:p>
        </p:txBody>
      </p:sp>
      <p:sp>
        <p:nvSpPr>
          <p:cNvPr id="3" name="Tijdelijke aanduiding voor inhoud 2"/>
          <p:cNvSpPr>
            <a:spLocks noGrp="1"/>
          </p:cNvSpPr>
          <p:nvPr>
            <p:ph idx="1"/>
          </p:nvPr>
        </p:nvSpPr>
        <p:spPr>
          <a:xfrm>
            <a:off x="838200" y="1580444"/>
            <a:ext cx="10515600" cy="4899378"/>
          </a:xfrm>
        </p:spPr>
        <p:txBody>
          <a:bodyPr>
            <a:normAutofit/>
          </a:bodyPr>
          <a:lstStyle/>
          <a:p>
            <a:r>
              <a:rPr lang="en-GB" sz="2600" dirty="0"/>
              <a:t>technicians, engineers, designers, professors, doctors, KOL’s, IP specialists, researchers, clinical physicians, patients, financial specialists, marketing people, sales people, trainers etc. </a:t>
            </a:r>
          </a:p>
          <a:p>
            <a:r>
              <a:rPr lang="en-GB" sz="2600" dirty="0"/>
              <a:t>advisory boards, scientific organisations, professional organisations, CRO’s, medical-ethical </a:t>
            </a:r>
            <a:r>
              <a:rPr lang="en-GB" sz="2600" dirty="0" smtClean="0"/>
              <a:t>committees, </a:t>
            </a:r>
            <a:r>
              <a:rPr lang="en-GB" sz="2600" dirty="0"/>
              <a:t>universities, Healthcare Inspectorate, Ministry of Health, Ministry of Economic affairs, National Institute for Public Health and the Environment, Council for Public Health and Healthcare, Dutch Organisation Health Research and Innovation, National Healthcare Institute, Dutch Healthcare Authority, Health Insures Netherlands, health insurance companies, Dutch Hospital Association, Federation of Patients and Consumer Organisations, </a:t>
            </a:r>
            <a:r>
              <a:rPr lang="en-GB" sz="2600" dirty="0" err="1"/>
              <a:t>etc</a:t>
            </a:r>
            <a:endParaRPr lang="en-GB" sz="2600" dirty="0"/>
          </a:p>
          <a:p>
            <a:r>
              <a:rPr lang="en-GB" sz="2600" dirty="0"/>
              <a:t>they all have their own language and habits</a:t>
            </a:r>
          </a:p>
        </p:txBody>
      </p:sp>
    </p:spTree>
    <p:extLst>
      <p:ext uri="{BB962C8B-B14F-4D97-AF65-F5344CB8AC3E}">
        <p14:creationId xmlns:p14="http://schemas.microsoft.com/office/powerpoint/2010/main" val="1790479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4000" b="1" dirty="0">
                <a:latin typeface="+mn-lt"/>
              </a:rPr>
              <a:t>Steps in </a:t>
            </a:r>
            <a:r>
              <a:rPr lang="nl-NL" sz="4000" b="1" dirty="0" err="1">
                <a:latin typeface="+mn-lt"/>
              </a:rPr>
              <a:t>the</a:t>
            </a:r>
            <a:r>
              <a:rPr lang="nl-NL" sz="4000" b="1" dirty="0">
                <a:latin typeface="+mn-lt"/>
              </a:rPr>
              <a:t> </a:t>
            </a:r>
            <a:r>
              <a:rPr lang="nl-NL" sz="4000" b="1" dirty="0" err="1">
                <a:latin typeface="+mn-lt"/>
              </a:rPr>
              <a:t>process</a:t>
            </a:r>
            <a:endParaRPr lang="nl-NL" sz="4000" b="1" dirty="0">
              <a:latin typeface="+mn-lt"/>
            </a:endParaRPr>
          </a:p>
        </p:txBody>
      </p:sp>
      <p:sp>
        <p:nvSpPr>
          <p:cNvPr id="3" name="Tijdelijke aanduiding voor inhoud 2"/>
          <p:cNvSpPr>
            <a:spLocks noGrp="1"/>
          </p:cNvSpPr>
          <p:nvPr>
            <p:ph idx="1"/>
          </p:nvPr>
        </p:nvSpPr>
        <p:spPr>
          <a:xfrm>
            <a:off x="838200" y="1690688"/>
            <a:ext cx="10515600" cy="4755268"/>
          </a:xfrm>
        </p:spPr>
        <p:txBody>
          <a:bodyPr>
            <a:normAutofit lnSpcReduction="10000"/>
          </a:bodyPr>
          <a:lstStyle/>
          <a:p>
            <a:r>
              <a:rPr lang="en-GB" dirty="0"/>
              <a:t>There is an idea</a:t>
            </a:r>
          </a:p>
          <a:p>
            <a:r>
              <a:rPr lang="en-GB" dirty="0"/>
              <a:t>R &amp; D to further develop an idea</a:t>
            </a:r>
          </a:p>
          <a:p>
            <a:r>
              <a:rPr lang="en-GB" dirty="0"/>
              <a:t>Checks for what already exists, what is going on, a risk analysis</a:t>
            </a:r>
          </a:p>
          <a:p>
            <a:r>
              <a:rPr lang="en-GB" dirty="0"/>
              <a:t>Contacts with professionals</a:t>
            </a:r>
          </a:p>
          <a:p>
            <a:r>
              <a:rPr lang="en-GB" dirty="0"/>
              <a:t>Proof of concept</a:t>
            </a:r>
          </a:p>
          <a:p>
            <a:r>
              <a:rPr lang="en-GB" dirty="0"/>
              <a:t>Pre-clinical </a:t>
            </a:r>
            <a:r>
              <a:rPr lang="en-GB" dirty="0" err="1"/>
              <a:t>en</a:t>
            </a:r>
            <a:r>
              <a:rPr lang="en-GB" dirty="0"/>
              <a:t> Clinical; Phase 1, 2, 3; BIA; Efficacy</a:t>
            </a:r>
          </a:p>
          <a:p>
            <a:r>
              <a:rPr lang="en-GB" dirty="0"/>
              <a:t>Patents and IP</a:t>
            </a:r>
          </a:p>
          <a:p>
            <a:r>
              <a:rPr lang="en-GB" dirty="0"/>
              <a:t>Safety</a:t>
            </a:r>
          </a:p>
          <a:p>
            <a:r>
              <a:rPr lang="en-GB" dirty="0"/>
              <a:t>CE </a:t>
            </a:r>
          </a:p>
          <a:p>
            <a:r>
              <a:rPr lang="en-GB" dirty="0"/>
              <a:t>We’re there, now a business plan is needed.</a:t>
            </a:r>
          </a:p>
          <a:p>
            <a:endParaRPr lang="nl-NL" dirty="0"/>
          </a:p>
        </p:txBody>
      </p:sp>
    </p:spTree>
    <p:extLst>
      <p:ext uri="{BB962C8B-B14F-4D97-AF65-F5344CB8AC3E}">
        <p14:creationId xmlns:p14="http://schemas.microsoft.com/office/powerpoint/2010/main" val="36622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4000" b="1" dirty="0">
                <a:latin typeface="+mn-lt"/>
              </a:rPr>
              <a:t>CE </a:t>
            </a:r>
            <a:r>
              <a:rPr lang="nl-NL" sz="4000" b="1" dirty="0" err="1">
                <a:latin typeface="+mn-lt"/>
              </a:rPr>
              <a:t>and</a:t>
            </a:r>
            <a:r>
              <a:rPr lang="nl-NL" sz="4000" b="1" dirty="0">
                <a:latin typeface="+mn-lt"/>
              </a:rPr>
              <a:t> we are </a:t>
            </a:r>
            <a:r>
              <a:rPr lang="nl-NL" sz="4000" b="1" dirty="0" err="1">
                <a:latin typeface="+mn-lt"/>
              </a:rPr>
              <a:t>there</a:t>
            </a:r>
            <a:r>
              <a:rPr lang="nl-NL" sz="4000" b="1" dirty="0">
                <a:latin typeface="+mn-lt"/>
              </a:rPr>
              <a:t>?</a:t>
            </a:r>
          </a:p>
        </p:txBody>
      </p:sp>
      <p:sp>
        <p:nvSpPr>
          <p:cNvPr id="3" name="Tijdelijke aanduiding voor inhoud 2"/>
          <p:cNvSpPr>
            <a:spLocks noGrp="1"/>
          </p:cNvSpPr>
          <p:nvPr>
            <p:ph idx="1"/>
          </p:nvPr>
        </p:nvSpPr>
        <p:spPr/>
        <p:txBody>
          <a:bodyPr>
            <a:normAutofit lnSpcReduction="10000"/>
          </a:bodyPr>
          <a:lstStyle/>
          <a:p>
            <a:pPr marL="0" indent="0">
              <a:buNone/>
            </a:pPr>
            <a:r>
              <a:rPr lang="en-GB" dirty="0"/>
              <a:t>After reaching CE, 80% of the cases (from experience) seeks a distributor because:</a:t>
            </a:r>
          </a:p>
          <a:p>
            <a:endParaRPr lang="en-GB" dirty="0"/>
          </a:p>
          <a:p>
            <a:pPr marL="514350" indent="-514350">
              <a:buFont typeface="+mj-lt"/>
              <a:buAutoNum type="alphaLcPeriod"/>
            </a:pPr>
            <a:r>
              <a:rPr lang="en-GB" dirty="0"/>
              <a:t>out of money</a:t>
            </a:r>
          </a:p>
          <a:p>
            <a:pPr marL="514350" indent="-514350">
              <a:buFont typeface="+mj-lt"/>
              <a:buAutoNum type="alphaLcPeriod"/>
            </a:pPr>
            <a:r>
              <a:rPr lang="en-GB" dirty="0"/>
              <a:t>no understanding of the reimbursement process</a:t>
            </a:r>
          </a:p>
          <a:p>
            <a:pPr marL="514350" indent="-514350">
              <a:buFont typeface="+mj-lt"/>
              <a:buAutoNum type="alphaLcPeriod"/>
            </a:pPr>
            <a:r>
              <a:rPr lang="en-GB" dirty="0"/>
              <a:t>we don’t want to do more BIA, HTA, Cost Effectiveness studies </a:t>
            </a:r>
          </a:p>
          <a:p>
            <a:pPr marL="514350" indent="-514350">
              <a:buFont typeface="+mj-lt"/>
              <a:buAutoNum type="alphaLcPeriod"/>
            </a:pPr>
            <a:r>
              <a:rPr lang="en-GB" dirty="0"/>
              <a:t>we don’t want the logistic hassles</a:t>
            </a:r>
          </a:p>
          <a:p>
            <a:pPr marL="514350" indent="-514350">
              <a:buFont typeface="+mj-lt"/>
              <a:buAutoNum type="alphaLcPeriod"/>
            </a:pPr>
            <a:r>
              <a:rPr lang="en-GB" dirty="0"/>
              <a:t>marketing and sales support we do ourselves</a:t>
            </a:r>
          </a:p>
          <a:p>
            <a:pPr marL="514350" indent="-514350">
              <a:buFont typeface="+mj-lt"/>
              <a:buAutoNum type="alphaLcPeriod"/>
            </a:pPr>
            <a:r>
              <a:rPr lang="en-GB" dirty="0"/>
              <a:t>we want to have cash quickly</a:t>
            </a:r>
          </a:p>
        </p:txBody>
      </p:sp>
    </p:spTree>
    <p:extLst>
      <p:ext uri="{BB962C8B-B14F-4D97-AF65-F5344CB8AC3E}">
        <p14:creationId xmlns:p14="http://schemas.microsoft.com/office/powerpoint/2010/main" val="431949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lgn="ctr"/>
            <a:r>
              <a:rPr lang="nl-NL" sz="4000" b="1" dirty="0" err="1">
                <a:latin typeface="+mn-lt"/>
              </a:rPr>
              <a:t>To</a:t>
            </a:r>
            <a:r>
              <a:rPr lang="nl-NL" sz="4000" b="1" dirty="0">
                <a:latin typeface="+mn-lt"/>
              </a:rPr>
              <a:t> </a:t>
            </a:r>
            <a:r>
              <a:rPr lang="nl-NL" sz="4000" b="1" dirty="0" err="1">
                <a:latin typeface="+mn-lt"/>
              </a:rPr>
              <a:t>find</a:t>
            </a:r>
            <a:r>
              <a:rPr lang="nl-NL" sz="4000" b="1" dirty="0">
                <a:latin typeface="+mn-lt"/>
              </a:rPr>
              <a:t> a </a:t>
            </a:r>
            <a:r>
              <a:rPr lang="nl-NL" sz="4000" b="1" dirty="0" err="1">
                <a:latin typeface="+mn-lt"/>
              </a:rPr>
              <a:t>distributor</a:t>
            </a:r>
            <a:r>
              <a:rPr lang="nl-NL" sz="4000" b="1" dirty="0">
                <a:latin typeface="+mn-lt"/>
              </a:rPr>
              <a:t> is </a:t>
            </a:r>
            <a:r>
              <a:rPr lang="nl-NL" sz="4000" b="1" dirty="0" err="1">
                <a:latin typeface="+mn-lt"/>
              </a:rPr>
              <a:t>the</a:t>
            </a:r>
            <a:r>
              <a:rPr lang="nl-NL" sz="4000" b="1" dirty="0">
                <a:latin typeface="+mn-lt"/>
              </a:rPr>
              <a:t> solution?</a:t>
            </a:r>
          </a:p>
        </p:txBody>
      </p:sp>
      <p:sp>
        <p:nvSpPr>
          <p:cNvPr id="3" name="Tijdelijke aanduiding voor inhoud 2"/>
          <p:cNvSpPr>
            <a:spLocks noGrp="1"/>
          </p:cNvSpPr>
          <p:nvPr>
            <p:ph idx="1"/>
          </p:nvPr>
        </p:nvSpPr>
        <p:spPr/>
        <p:txBody>
          <a:bodyPr>
            <a:normAutofit/>
          </a:bodyPr>
          <a:lstStyle/>
          <a:p>
            <a:pPr marL="0" indent="0">
              <a:buNone/>
            </a:pPr>
            <a:r>
              <a:rPr lang="en-GB" dirty="0"/>
              <a:t>A distributor:</a:t>
            </a:r>
          </a:p>
          <a:p>
            <a:r>
              <a:rPr lang="en-GB" dirty="0"/>
              <a:t>Knows the local market regulations </a:t>
            </a:r>
          </a:p>
          <a:p>
            <a:r>
              <a:rPr lang="en-GB" dirty="0"/>
              <a:t>Can usually execute a reimbursement process</a:t>
            </a:r>
          </a:p>
          <a:p>
            <a:r>
              <a:rPr lang="en-GB" dirty="0"/>
              <a:t>Gets the contracts in his name</a:t>
            </a:r>
          </a:p>
          <a:p>
            <a:r>
              <a:rPr lang="en-GB" dirty="0"/>
              <a:t>Can often choose from a broad scope of comparable products</a:t>
            </a:r>
          </a:p>
          <a:p>
            <a:r>
              <a:rPr lang="en-GB" dirty="0"/>
              <a:t>Has the client and therefore the market</a:t>
            </a:r>
          </a:p>
          <a:p>
            <a:r>
              <a:rPr lang="en-GB" dirty="0"/>
              <a:t>De facto also has the manufacturer</a:t>
            </a:r>
          </a:p>
        </p:txBody>
      </p:sp>
    </p:spTree>
    <p:extLst>
      <p:ext uri="{BB962C8B-B14F-4D97-AF65-F5344CB8AC3E}">
        <p14:creationId xmlns:p14="http://schemas.microsoft.com/office/powerpoint/2010/main" val="489378567"/>
      </p:ext>
    </p:extLst>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1268</Words>
  <Application>Microsoft Macintosh PowerPoint</Application>
  <PresentationFormat>Breedbeeld</PresentationFormat>
  <Paragraphs>166</Paragraphs>
  <Slides>19</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19</vt:i4>
      </vt:variant>
    </vt:vector>
  </HeadingPairs>
  <TitlesOfParts>
    <vt:vector size="23" baseType="lpstr">
      <vt:lpstr>Calibri</vt:lpstr>
      <vt:lpstr>Calibri Light</vt:lpstr>
      <vt:lpstr>Arial</vt:lpstr>
      <vt:lpstr>Office-thema</vt:lpstr>
      <vt:lpstr>Market access 2017</vt:lpstr>
      <vt:lpstr>Seijgraaf Consultancy </vt:lpstr>
      <vt:lpstr>It is a long way</vt:lpstr>
      <vt:lpstr>It is a long way</vt:lpstr>
      <vt:lpstr>Game changer expected</vt:lpstr>
      <vt:lpstr>Who will we meet?</vt:lpstr>
      <vt:lpstr>Steps in the process</vt:lpstr>
      <vt:lpstr>CE and we are there?</vt:lpstr>
      <vt:lpstr>To find a distributor is the solution?</vt:lpstr>
      <vt:lpstr>Market acces after CE</vt:lpstr>
      <vt:lpstr>The “I” word</vt:lpstr>
      <vt:lpstr>Reimbursement varies per product en per (intended) market</vt:lpstr>
      <vt:lpstr>In-patient </vt:lpstr>
      <vt:lpstr>Which healthcare professional is involved?</vt:lpstr>
      <vt:lpstr>Example I: Argus II</vt:lpstr>
      <vt:lpstr>Example II: B.N.</vt:lpstr>
      <vt:lpstr>Example III: SPT</vt:lpstr>
      <vt:lpstr>What does this teach us?</vt:lpstr>
      <vt:lpstr>Risk analyses </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access 2017</dc:title>
  <dc:creator>Ron de Graaff</dc:creator>
  <cp:lastModifiedBy>Ron de Graaff</cp:lastModifiedBy>
  <cp:revision>39</cp:revision>
  <dcterms:created xsi:type="dcterms:W3CDTF">2017-04-26T09:21:03Z</dcterms:created>
  <dcterms:modified xsi:type="dcterms:W3CDTF">2017-04-29T07:22:06Z</dcterms:modified>
</cp:coreProperties>
</file>